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5143500"/>
  <p:notesSz cx="9144000" cy="5143500"/>
  <p:embeddedFontLst>
    <p:embeddedFont>
      <p:font typeface="KEWOJG+Arial-BoldMT"/>
      <p:regular r:id="rId20"/>
    </p:embeddedFont>
    <p:embeddedFont>
      <p:font typeface="STTPLC+ArialMT"/>
      <p:regular r:id="rId21"/>
    </p:embeddedFont>
    <p:embeddedFont>
      <p:font typeface="EBIAME+Arial-ItalicMT"/>
      <p:regular r:id="rId22"/>
    </p:embeddedFont>
    <p:embeddedFont>
      <p:font typeface="OGSJHO+Arial-BoldItalicMT"/>
      <p:regular r:id="rId23"/>
    </p:embeddedFont>
    <p:embeddedFont>
      <p:font typeface="JLGDQB+Alice-Regular"/>
      <p:regular r:id="rId24"/>
    </p:embeddedFont>
    <p:embeddedFont>
      <p:font typeface="FTSNGF+Alice-Regular,BoldItalic"/>
      <p:regular r:id="rId25"/>
    </p:embeddedFont>
    <p:embeddedFont>
      <p:font typeface="NGDVKB+Alice-Regular,Italic"/>
      <p:regular r:id="rId26"/>
    </p:embeddedFont>
    <p:embeddedFont>
      <p:font typeface="MNWSNA+TimesNewRomanPSMT"/>
      <p:regular r:id="rId2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font" Target="fonts/font1.fntdata" /><Relationship Id="rId21" Type="http://schemas.openxmlformats.org/officeDocument/2006/relationships/font" Target="fonts/font2.fntdata" /><Relationship Id="rId22" Type="http://schemas.openxmlformats.org/officeDocument/2006/relationships/font" Target="fonts/font3.fntdata" /><Relationship Id="rId23" Type="http://schemas.openxmlformats.org/officeDocument/2006/relationships/font" Target="fonts/font4.fntdata" /><Relationship Id="rId24" Type="http://schemas.openxmlformats.org/officeDocument/2006/relationships/font" Target="fonts/font5.fntdata" /><Relationship Id="rId25" Type="http://schemas.openxmlformats.org/officeDocument/2006/relationships/font" Target="fonts/font6.fntdata" /><Relationship Id="rId26" Type="http://schemas.openxmlformats.org/officeDocument/2006/relationships/font" Target="fonts/font7.fntdata" /><Relationship Id="rId27" Type="http://schemas.openxmlformats.org/officeDocument/2006/relationships/font" Target="fonts/font8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Relationship Id="rId3" Type="http://schemas.openxmlformats.org/officeDocument/2006/relationships/hyperlink" Target="https://scientia.id/2020/08/30/bahasa-dan-pikiran/" TargetMode="External" /><Relationship Id="rId4" Type="http://schemas.openxmlformats.org/officeDocument/2006/relationships/hyperlink" Target="https://core.ac.uk/download/pdf/231311553.pdf" TargetMode="Externa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hyperlink" Target="https://scientia.id/2020/08/30/bahasa-dan-pikiran/" TargetMode="External" /><Relationship Id="rId4" Type="http://schemas.openxmlformats.org/officeDocument/2006/relationships/hyperlink" Target="https://core.ac.uk/download/pdf/231311553.pdf" TargetMode="Externa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Relationship Id="rId3" Type="http://schemas.openxmlformats.org/officeDocument/2006/relationships/hyperlink" Target="https://scientia.id/2020/08/30/bahasa-dan-pikiran/" TargetMode="External" /><Relationship Id="rId4" Type="http://schemas.openxmlformats.org/officeDocument/2006/relationships/hyperlink" Target="https://core.ac.uk/download/pdf/231311553.pdf" TargetMode="Externa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hyperlink" Target="https://scientia.id/2020/08/30/bahasa-dan-pikiran/" TargetMode="External" /><Relationship Id="rId3" Type="http://schemas.openxmlformats.org/officeDocument/2006/relationships/image" Target="../media/image13.png" /><Relationship Id="rId4" Type="http://schemas.openxmlformats.org/officeDocument/2006/relationships/hyperlink" Target="https://core.ac.uk/download/pdf/231311553.pdf" TargetMode="Externa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hyperlink" Target="https://scientia.id/2020/08/30/bahasa-dan-pikiran/" TargetMode="External" /><Relationship Id="rId4" Type="http://schemas.openxmlformats.org/officeDocument/2006/relationships/hyperlink" Target="https://core.ac.uk/download/pdf/231311553.pdf" TargetMode="Externa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hyperlink" Target="https://scientia.id/2020/08/30/bahasa-dan-pikiran/" TargetMode="External" /><Relationship Id="rId4" Type="http://schemas.openxmlformats.org/officeDocument/2006/relationships/hyperlink" Target="https://core.ac.uk/download/pdf/231311553.pdf" TargetMode="Externa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hyperlink" Target="https://scientia.id/2020/08/30/bahasa-dan-pikiran/" TargetMode="External" /><Relationship Id="rId4" Type="http://schemas.openxmlformats.org/officeDocument/2006/relationships/hyperlink" Target="https://core.ac.uk/download/pdf/231311553.pdf" TargetMode="Externa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Relationship Id="rId3" Type="http://schemas.openxmlformats.org/officeDocument/2006/relationships/hyperlink" Target="https://scientia.id/2020/08/30/bahasa-dan-pikiran/" TargetMode="External" /><Relationship Id="rId4" Type="http://schemas.openxmlformats.org/officeDocument/2006/relationships/hyperlink" Target="https://core.ac.uk/download/pdf/231311553.pdf" TargetMode="Externa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hyperlink" Target="https://scientia.id/2020/08/30/bahasa-dan-pikiran/" TargetMode="External" /><Relationship Id="rId3" Type="http://schemas.openxmlformats.org/officeDocument/2006/relationships/image" Target="../media/image9.png" /><Relationship Id="rId4" Type="http://schemas.openxmlformats.org/officeDocument/2006/relationships/hyperlink" Target="https://core.ac.uk/download/pdf/231311553.pdf" TargetMode="External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71675" y="964752"/>
            <a:ext cx="5877620" cy="12888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1783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PENALARAN</a:t>
            </a: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PEMELAJAR</a:t>
            </a: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BIPA</a:t>
            </a:r>
          </a:p>
          <a:p>
            <a:pPr marL="0" marR="0">
              <a:lnSpc>
                <a:spcPts val="3128"/>
              </a:lnSpc>
              <a:spcBef>
                <a:spcPts val="281"/>
              </a:spcBef>
              <a:spcAft>
                <a:spcPts val="0"/>
              </a:spcAft>
            </a:pP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DALAM</a:t>
            </a: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BERBAHASA</a:t>
            </a: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INDONESIA</a:t>
            </a:r>
          </a:p>
          <a:p>
            <a:pPr marL="524668" marR="0">
              <a:lnSpc>
                <a:spcPts val="3128"/>
              </a:lnSpc>
              <a:spcBef>
                <a:spcPts val="231"/>
              </a:spcBef>
              <a:spcAft>
                <a:spcPts val="0"/>
              </a:spcAft>
            </a:pP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SEBAGAI</a:t>
            </a: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BAHASA</a:t>
            </a: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800" b="1">
                <a:solidFill>
                  <a:srgbClr val="2e5799"/>
                </a:solidFill>
                <a:latin typeface="KEWOJG+Arial-BoldMT"/>
                <a:cs typeface="KEWOJG+Arial-BoldMT"/>
              </a:rPr>
              <a:t>KETIGA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58167" y="2931035"/>
            <a:ext cx="6098085" cy="12286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4104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6663a9"/>
                </a:solidFill>
                <a:latin typeface="KEWOJG+Arial-BoldMT"/>
                <a:cs typeface="KEWOJG+Arial-BoldMT"/>
              </a:rPr>
              <a:t>Dr.</a:t>
            </a:r>
            <a:r>
              <a:rPr dirty="0" sz="2800" b="1">
                <a:solidFill>
                  <a:srgbClr val="6663a9"/>
                </a:solidFill>
                <a:latin typeface="KEWOJG+Arial-BoldMT"/>
                <a:cs typeface="KEWOJG+Arial-BoldMT"/>
              </a:rPr>
              <a:t> </a:t>
            </a:r>
            <a:r>
              <a:rPr dirty="0" sz="2800" b="1">
                <a:solidFill>
                  <a:srgbClr val="6663a9"/>
                </a:solidFill>
                <a:latin typeface="KEWOJG+Arial-BoldMT"/>
                <a:cs typeface="KEWOJG+Arial-BoldMT"/>
              </a:rPr>
              <a:t>Roely</a:t>
            </a:r>
            <a:r>
              <a:rPr dirty="0" sz="2800" b="1">
                <a:solidFill>
                  <a:srgbClr val="6663a9"/>
                </a:solidFill>
                <a:latin typeface="KEWOJG+Arial-BoldMT"/>
                <a:cs typeface="KEWOJG+Arial-BoldMT"/>
              </a:rPr>
              <a:t> </a:t>
            </a:r>
            <a:r>
              <a:rPr dirty="0" sz="2800" b="1">
                <a:solidFill>
                  <a:srgbClr val="6663a9"/>
                </a:solidFill>
                <a:latin typeface="KEWOJG+Arial-BoldMT"/>
                <a:cs typeface="KEWOJG+Arial-BoldMT"/>
              </a:rPr>
              <a:t>Ardiansyah,</a:t>
            </a:r>
            <a:r>
              <a:rPr dirty="0" sz="2800" b="1">
                <a:solidFill>
                  <a:srgbClr val="6663a9"/>
                </a:solidFill>
                <a:latin typeface="KEWOJG+Arial-BoldMT"/>
                <a:cs typeface="KEWOJG+Arial-BoldMT"/>
              </a:rPr>
              <a:t> </a:t>
            </a:r>
            <a:r>
              <a:rPr dirty="0" sz="2800" b="1">
                <a:solidFill>
                  <a:srgbClr val="6663a9"/>
                </a:solidFill>
                <a:latin typeface="KEWOJG+Arial-BoldMT"/>
                <a:cs typeface="KEWOJG+Arial-BoldMT"/>
              </a:rPr>
              <a:t>S.Pd.,</a:t>
            </a:r>
            <a:r>
              <a:rPr dirty="0" sz="2800" b="1">
                <a:solidFill>
                  <a:srgbClr val="6663a9"/>
                </a:solidFill>
                <a:latin typeface="KEWOJG+Arial-BoldMT"/>
                <a:cs typeface="KEWOJG+Arial-BoldMT"/>
              </a:rPr>
              <a:t> </a:t>
            </a:r>
            <a:r>
              <a:rPr dirty="0" sz="2800" b="1">
                <a:solidFill>
                  <a:srgbClr val="6663a9"/>
                </a:solidFill>
                <a:latin typeface="KEWOJG+Arial-BoldMT"/>
                <a:cs typeface="KEWOJG+Arial-BoldMT"/>
              </a:rPr>
              <a:t>M.Pd.</a:t>
            </a:r>
          </a:p>
          <a:p>
            <a:pPr marL="0" marR="0">
              <a:lnSpc>
                <a:spcPts val="3128"/>
              </a:lnSpc>
              <a:spcBef>
                <a:spcPts val="281"/>
              </a:spcBef>
              <a:spcAft>
                <a:spcPts val="0"/>
              </a:spcAft>
            </a:pPr>
            <a:r>
              <a:rPr dirty="0" sz="2800">
                <a:solidFill>
                  <a:srgbClr val="6663a9"/>
                </a:solidFill>
                <a:latin typeface="STTPLC+ArialMT"/>
                <a:cs typeface="STTPLC+ArialMT"/>
              </a:rPr>
              <a:t>Universitas</a:t>
            </a:r>
            <a:r>
              <a:rPr dirty="0" sz="2800" spc="75">
                <a:solidFill>
                  <a:srgbClr val="6663a9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6663a9"/>
                </a:solidFill>
                <a:latin typeface="STTPLC+ArialMT"/>
                <a:cs typeface="STTPLC+ArialMT"/>
              </a:rPr>
              <a:t>Wijaya</a:t>
            </a:r>
            <a:r>
              <a:rPr dirty="0" sz="2800" spc="75">
                <a:solidFill>
                  <a:srgbClr val="6663a9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6663a9"/>
                </a:solidFill>
                <a:latin typeface="STTPLC+ArialMT"/>
                <a:cs typeface="STTPLC+ArialMT"/>
              </a:rPr>
              <a:t>Kusuma</a:t>
            </a:r>
            <a:r>
              <a:rPr dirty="0" sz="2800" spc="75">
                <a:solidFill>
                  <a:srgbClr val="6663a9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6663a9"/>
                </a:solidFill>
                <a:latin typeface="STTPLC+ArialMT"/>
                <a:cs typeface="STTPLC+ArialMT"/>
              </a:rPr>
              <a:t>Surabaya</a:t>
            </a:r>
          </a:p>
          <a:p>
            <a:pPr marL="746125" marR="0">
              <a:lnSpc>
                <a:spcPts val="2681"/>
              </a:lnSpc>
              <a:spcBef>
                <a:spcPts val="205"/>
              </a:spcBef>
              <a:spcAft>
                <a:spcPts val="0"/>
              </a:spcAft>
            </a:pPr>
            <a:r>
              <a:rPr dirty="0" sz="2400">
                <a:solidFill>
                  <a:srgbClr val="6663a9"/>
                </a:solidFill>
                <a:latin typeface="STTPLC+ArialMT"/>
                <a:cs typeface="STTPLC+ArialMT"/>
              </a:rPr>
              <a:t>roelyardiansyah_fbs@uwks.ac.id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92715" y="59355"/>
            <a:ext cx="4641865" cy="508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POLA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PENALARAN</a:t>
            </a:r>
            <a:r>
              <a:rPr dirty="0" sz="1600" spc="-93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SEDERHANA</a:t>
            </a:r>
            <a:r>
              <a:rPr dirty="0" sz="1600" spc="-87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DITEMUKAN</a:t>
            </a:r>
          </a:p>
          <a:p>
            <a:pPr marL="535781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DALAM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TULISAN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PEMELAJAR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5148" y="1130244"/>
            <a:ext cx="8096727" cy="6855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57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Pola</a:t>
            </a:r>
            <a:r>
              <a:rPr dirty="0" sz="2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penalaran</a:t>
            </a:r>
            <a:r>
              <a:rPr dirty="0" sz="2200" spc="8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sederhana</a:t>
            </a:r>
            <a:r>
              <a:rPr dirty="0" sz="22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pemelajar</a:t>
            </a:r>
            <a:r>
              <a:rPr dirty="0" sz="22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ini</a:t>
            </a:r>
            <a:r>
              <a:rPr dirty="0" sz="22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dikelompokkan</a:t>
            </a:r>
            <a:r>
              <a:rPr dirty="0" sz="2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menjadi</a:t>
            </a:r>
          </a:p>
          <a:p>
            <a:pPr marL="0" marR="0">
              <a:lnSpc>
                <a:spcPts val="245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dua,</a:t>
            </a:r>
            <a:r>
              <a:rPr dirty="0" sz="22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yakni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5148" y="1795056"/>
            <a:ext cx="7871690" cy="102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13"/>
              </a:lnSpc>
              <a:spcBef>
                <a:spcPts val="0"/>
              </a:spcBef>
              <a:spcAft>
                <a:spcPts val="0"/>
              </a:spcAft>
            </a:pPr>
            <a:r>
              <a:rPr dirty="0" sz="2250">
                <a:solidFill>
                  <a:srgbClr val="000000"/>
                </a:solidFill>
                <a:latin typeface="STTPLC+ArialMT"/>
                <a:cs typeface="STTPLC+ArialMT"/>
              </a:rPr>
              <a:t>1)</a:t>
            </a:r>
            <a:r>
              <a:rPr dirty="0" sz="2250" spc="10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struktur</a:t>
            </a:r>
            <a:r>
              <a:rPr dirty="0" sz="22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EBIAME+Arial-ItalicMT"/>
                <a:cs typeface="EBIAME+Arial-ItalicMT"/>
              </a:rPr>
              <a:t>bukti-pendirian</a:t>
            </a:r>
            <a:r>
              <a:rPr dirty="0" sz="2200" spc="87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dan</a:t>
            </a:r>
            <a:r>
              <a:rPr dirty="0" sz="2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EBIAME+Arial-ItalicMT"/>
                <a:cs typeface="EBIAME+Arial-ItalicMT"/>
              </a:rPr>
              <a:t>pendirian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-</a:t>
            </a:r>
            <a:r>
              <a:rPr dirty="0" sz="2200">
                <a:solidFill>
                  <a:srgbClr val="000000"/>
                </a:solidFill>
                <a:latin typeface="EBIAME+Arial-ItalicMT"/>
                <a:cs typeface="EBIAME+Arial-ItalicMT"/>
              </a:rPr>
              <a:t>bukti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.</a:t>
            </a:r>
          </a:p>
          <a:p>
            <a:pPr marL="0" marR="0">
              <a:lnSpc>
                <a:spcPts val="2513"/>
              </a:lnSpc>
              <a:spcBef>
                <a:spcPts val="176"/>
              </a:spcBef>
              <a:spcAft>
                <a:spcPts val="0"/>
              </a:spcAft>
            </a:pPr>
            <a:r>
              <a:rPr dirty="0" sz="2250">
                <a:solidFill>
                  <a:srgbClr val="000000"/>
                </a:solidFill>
                <a:latin typeface="STTPLC+ArialMT"/>
                <a:cs typeface="STTPLC+ArialMT"/>
              </a:rPr>
              <a:t>2)</a:t>
            </a:r>
            <a:r>
              <a:rPr dirty="0" sz="2250" spc="10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Struktur</a:t>
            </a:r>
            <a:r>
              <a:rPr dirty="0" sz="22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EBIAME+Arial-ItalicMT"/>
                <a:cs typeface="EBIAME+Arial-ItalicMT"/>
              </a:rPr>
              <a:t>pendirian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-</a:t>
            </a:r>
            <a:r>
              <a:rPr dirty="0" sz="2200">
                <a:solidFill>
                  <a:srgbClr val="000000"/>
                </a:solidFill>
                <a:latin typeface="EBIAME+Arial-ItalicMT"/>
                <a:cs typeface="EBIAME+Arial-ItalicMT"/>
              </a:rPr>
              <a:t>bukti</a:t>
            </a:r>
            <a:r>
              <a:rPr dirty="0" sz="2200" spc="68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itu</a:t>
            </a:r>
            <a:r>
              <a:rPr dirty="0" sz="22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ditemukan</a:t>
            </a:r>
            <a:r>
              <a:rPr dirty="0" sz="22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pola</a:t>
            </a:r>
            <a:r>
              <a:rPr dirty="0" sz="2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penalaran</a:t>
            </a:r>
          </a:p>
          <a:p>
            <a:pPr marL="457200" marR="0">
              <a:lnSpc>
                <a:spcPts val="2457"/>
              </a:lnSpc>
              <a:spcBef>
                <a:spcPts val="121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sederhana</a:t>
            </a:r>
            <a:r>
              <a:rPr dirty="0" sz="2200" spc="58">
                <a:solidFill>
                  <a:srgbClr val="00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belum</a:t>
            </a:r>
            <a:r>
              <a:rPr dirty="0" sz="2200" spc="60">
                <a:solidFill>
                  <a:srgbClr val="00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dikuasai.</a:t>
            </a:r>
            <a:r>
              <a:rPr dirty="0" sz="2200" spc="108">
                <a:solidFill>
                  <a:srgbClr val="00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Berbeda</a:t>
            </a:r>
            <a:r>
              <a:rPr dirty="0" sz="2200" spc="60">
                <a:solidFill>
                  <a:srgbClr val="00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dengan</a:t>
            </a:r>
            <a:r>
              <a:rPr dirty="0" sz="2200" spc="58">
                <a:solidFill>
                  <a:srgbClr val="00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struktur</a:t>
            </a:r>
            <a:r>
              <a:rPr dirty="0" sz="2200" spc="111">
                <a:solidFill>
                  <a:srgbClr val="00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200">
                <a:solidFill>
                  <a:srgbClr val="000000"/>
                </a:solidFill>
                <a:latin typeface="EBIAME+Arial-ItalicMT"/>
                <a:cs typeface="EBIAME+Arial-ItalicMT"/>
              </a:rPr>
              <a:t>bukti-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0218" y="2582250"/>
            <a:ext cx="4036913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https://scientia.id/2020/08/30/bahasa-dan-pikiran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62348" y="2806644"/>
            <a:ext cx="3152613" cy="3502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57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EBIAME+Arial-ItalicMT"/>
                <a:cs typeface="EBIAME+Arial-ItalicMT"/>
              </a:rPr>
              <a:t>pendirian</a:t>
            </a:r>
            <a:r>
              <a:rPr dirty="0" sz="2200" spc="76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lebih</a:t>
            </a:r>
            <a:r>
              <a:rPr dirty="0" sz="2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000000"/>
                </a:solidFill>
                <a:latin typeface="STTPLC+ArialMT"/>
                <a:cs typeface="STTPLC+ArialMT"/>
              </a:rPr>
              <a:t>dikuasai.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05148" y="3137880"/>
            <a:ext cx="7907777" cy="3857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0000"/>
                </a:solidFill>
                <a:latin typeface="STTPLC+ArialMT"/>
                <a:cs typeface="STTPLC+ArialMT"/>
              </a:rPr>
              <a:t>3)</a:t>
            </a:r>
            <a:r>
              <a:rPr dirty="0" sz="2450" spc="8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satu</a:t>
            </a:r>
            <a:r>
              <a:rPr dirty="0" sz="2400" spc="64">
                <a:solidFill>
                  <a:srgbClr val="000000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premis</a:t>
            </a:r>
            <a:r>
              <a:rPr dirty="0" sz="2400" spc="64">
                <a:solidFill>
                  <a:srgbClr val="000000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atau</a:t>
            </a:r>
            <a:r>
              <a:rPr dirty="0" sz="2400" spc="64">
                <a:solidFill>
                  <a:srgbClr val="000000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bukti</a:t>
            </a:r>
            <a:r>
              <a:rPr dirty="0" sz="2400" spc="64">
                <a:solidFill>
                  <a:srgbClr val="000000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</a:t>
            </a:r>
            <a:r>
              <a:rPr dirty="0" sz="2400" spc="64">
                <a:solidFill>
                  <a:srgbClr val="000000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satu</a:t>
            </a:r>
            <a:r>
              <a:rPr dirty="0" sz="2400" spc="64">
                <a:solidFill>
                  <a:srgbClr val="000000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pendirian</a:t>
            </a:r>
            <a:r>
              <a:rPr dirty="0" sz="2400" spc="64">
                <a:solidFill>
                  <a:srgbClr val="000000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disebut</a:t>
            </a:r>
            <a:r>
              <a:rPr dirty="0" sz="2400" spc="62">
                <a:solidFill>
                  <a:srgbClr val="000000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20219" y="3440677"/>
            <a:ext cx="3849389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https://core.ac.uk/download/pdf/231311553.pd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62348" y="3509389"/>
            <a:ext cx="3117138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penalaran</a:t>
            </a:r>
            <a:r>
              <a:rPr dirty="0" sz="2400" spc="64">
                <a:solidFill>
                  <a:srgbClr val="000000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sederhana.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50157" y="112183"/>
            <a:ext cx="3302437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e5799"/>
                </a:solidFill>
                <a:latin typeface="STTPLC+ArialMT"/>
                <a:cs typeface="STTPLC+ArialMT"/>
              </a:rPr>
              <a:t>Contoh</a:t>
            </a:r>
            <a:r>
              <a:rPr dirty="0" sz="1600" spc="43">
                <a:solidFill>
                  <a:srgbClr val="2e5799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2e5799"/>
                </a:solidFill>
                <a:latin typeface="STTPLC+ArialMT"/>
                <a:cs typeface="STTPLC+ArialMT"/>
              </a:rPr>
              <a:t>Pola</a:t>
            </a:r>
            <a:r>
              <a:rPr dirty="0" sz="1600" spc="43">
                <a:solidFill>
                  <a:srgbClr val="2e5799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2e5799"/>
                </a:solidFill>
                <a:latin typeface="STTPLC+ArialMT"/>
                <a:cs typeface="STTPLC+ArialMT"/>
              </a:rPr>
              <a:t>Penalaran</a:t>
            </a:r>
            <a:r>
              <a:rPr dirty="0" sz="1600" spc="43">
                <a:solidFill>
                  <a:srgbClr val="2e5799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2e5799"/>
                </a:solidFill>
                <a:latin typeface="STTPLC+ArialMT"/>
                <a:cs typeface="STTPLC+ArialMT"/>
              </a:rPr>
              <a:t>Sederhana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80483" y="669599"/>
            <a:ext cx="4069778" cy="44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[1]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Saya</a:t>
            </a:r>
            <a:r>
              <a:rPr dirty="0" sz="1400" spc="215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sakit</a:t>
            </a:r>
            <a:r>
              <a:rPr dirty="0" sz="1400" spc="214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dan</a:t>
            </a:r>
            <a:r>
              <a:rPr dirty="0" sz="1400" spc="185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pusing</a:t>
            </a:r>
            <a:r>
              <a:rPr dirty="0" sz="1400" spc="204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[DK].</a:t>
            </a:r>
            <a:r>
              <a:rPr dirty="0" sz="1400" spc="2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[2]</a:t>
            </a:r>
            <a:r>
              <a:rPr dirty="0" sz="1400" spc="192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jadi</a:t>
            </a:r>
            <a:r>
              <a:rPr dirty="0" sz="1400" spc="194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saya</a:t>
            </a:r>
            <a:r>
              <a:rPr dirty="0" sz="1400" spc="224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pulang</a:t>
            </a:r>
          </a:p>
          <a:p>
            <a:pPr marL="269239" marR="0">
              <a:lnSpc>
                <a:spcPts val="1550"/>
              </a:lnSpc>
              <a:spcBef>
                <a:spcPts val="7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pagi-pagi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[P].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MNWSNA+TimesNewRomanPSMT"/>
                <a:cs typeface="MNWSNA+TimesNewRomanPSMT"/>
              </a:rPr>
              <a:t>(PPsdr/SP-3/07)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40773" y="1276105"/>
            <a:ext cx="429083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</a:rPr>
              <a:t>B-1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05261" y="1276105"/>
            <a:ext cx="429083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</a:rPr>
              <a:t>B-3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21998" y="1276105"/>
            <a:ext cx="429083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</a:rPr>
              <a:t>B-2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766651" y="2020334"/>
            <a:ext cx="399392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</a:rPr>
              <a:t>DK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149996" y="2020333"/>
            <a:ext cx="547675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</a:rPr>
              <a:t>Bukti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20218" y="2582250"/>
            <a:ext cx="4036913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https://scientia.id/2020/08/30/bahasa-dan-pikiran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830944" y="3066156"/>
            <a:ext cx="27099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</a:rPr>
              <a:t>P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142557" y="3060035"/>
            <a:ext cx="893638" cy="2367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</a:rPr>
              <a:t>Simpulan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20219" y="3440677"/>
            <a:ext cx="4502791" cy="36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https://core.ac.uk/download/pdf/231311553.pd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</a:t>
            </a:r>
          </a:p>
          <a:p>
            <a:pPr marL="3441450" marR="0">
              <a:lnSpc>
                <a:spcPts val="10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strike="sngStrike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gan</a:t>
            </a:r>
            <a:r>
              <a:rPr dirty="0" sz="1400" spc="37">
                <a:solidFill>
                  <a:srgbClr val="343953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4.37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510757" y="3783527"/>
            <a:ext cx="2962314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343953"/>
                </a:solidFill>
                <a:latin typeface="KEWOJG+Arial-BoldMT"/>
                <a:cs typeface="KEWOJG+Arial-BoldMT"/>
              </a:rPr>
              <a:t>Pola</a:t>
            </a:r>
            <a:r>
              <a:rPr dirty="0" sz="14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400" b="1">
                <a:solidFill>
                  <a:srgbClr val="343953"/>
                </a:solidFill>
                <a:latin typeface="KEWOJG+Arial-BoldMT"/>
                <a:cs typeface="KEWOJG+Arial-BoldMT"/>
              </a:rPr>
              <a:t>Penalaran</a:t>
            </a:r>
            <a:r>
              <a:rPr dirty="0" sz="14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400" b="1">
                <a:solidFill>
                  <a:srgbClr val="343953"/>
                </a:solidFill>
                <a:latin typeface="KEWOJG+Arial-BoldMT"/>
                <a:cs typeface="KEWOJG+Arial-BoldMT"/>
              </a:rPr>
              <a:t>Sederhana</a:t>
            </a:r>
            <a:r>
              <a:rPr dirty="0" sz="1400" spc="-27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</a:rPr>
              <a:t>(Dasar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880644" y="3996887"/>
            <a:ext cx="2227149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</a:rPr>
              <a:t>Kebenaran</a:t>
            </a:r>
            <a:r>
              <a:rPr dirty="0" sz="1400" spc="37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</a:rPr>
              <a:t>dan</a:t>
            </a:r>
            <a:r>
              <a:rPr dirty="0" sz="1400" spc="37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</a:rPr>
              <a:t>Pendirian)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17309" y="59355"/>
            <a:ext cx="4800833" cy="508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POLA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PENALARAN</a:t>
            </a:r>
            <a:r>
              <a:rPr dirty="0" sz="1600" spc="-93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RUMIT</a:t>
            </a:r>
            <a:r>
              <a:rPr dirty="0" sz="1600" spc="1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DITEMUKAN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DALAM</a:t>
            </a:r>
          </a:p>
          <a:p>
            <a:pPr marL="1005681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TULISAN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PEMELAJAR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0213" y="1524177"/>
            <a:ext cx="7807489" cy="12867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Pola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penalaran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rumit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tercermin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pada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paparan</a:t>
            </a:r>
            <a:r>
              <a:rPr dirty="0" sz="2800" spc="298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susunan</a:t>
            </a:r>
          </a:p>
          <a:p>
            <a:pPr marL="0" marR="0">
              <a:lnSpc>
                <a:spcPts val="3100"/>
              </a:lnSpc>
              <a:spcBef>
                <a:spcPts val="259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kalimat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pemelajar,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yaitu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pola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penalaran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rumit,</a:t>
            </a:r>
          </a:p>
          <a:p>
            <a:pPr marL="0" marR="0">
              <a:lnSpc>
                <a:spcPts val="3156"/>
              </a:lnSpc>
              <a:spcBef>
                <a:spcPts val="164"/>
              </a:spcBef>
              <a:spcAft>
                <a:spcPts val="0"/>
              </a:spcAft>
            </a:pPr>
            <a:r>
              <a:rPr dirty="0" sz="2850">
                <a:solidFill>
                  <a:srgbClr val="000000"/>
                </a:solidFill>
                <a:latin typeface="MNWSNA+TimesNewRomanPSMT"/>
                <a:cs typeface="MNWSNA+TimesNewRomanPSMT"/>
              </a:rPr>
              <a:t>1)</a:t>
            </a:r>
            <a:r>
              <a:rPr dirty="0" sz="2850" spc="513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kompleks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terdiri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atas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bebas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</a:t>
            </a:r>
            <a:r>
              <a:rPr dirty="0" sz="2800" spc="-11">
                <a:solidFill>
                  <a:srgbClr val="000000"/>
                </a:solidFill>
                <a:latin typeface="MNWSNA+TimesNewRomanPSMT"/>
                <a:cs typeface="MNWSNA+TimesNewRomanPS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kombinasi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20218" y="2582250"/>
            <a:ext cx="4036913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https://scientia.id/2020/08/30/bahasa-dan-pikiran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20213" y="2798679"/>
            <a:ext cx="2196938" cy="8656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56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>
                <a:solidFill>
                  <a:srgbClr val="000000"/>
                </a:solidFill>
                <a:latin typeface="MNWSNA+TimesNewRomanPSMT"/>
                <a:cs typeface="MNWSNA+TimesNewRomanPSMT"/>
              </a:rPr>
              <a:t>2)</a:t>
            </a:r>
            <a:r>
              <a:rPr dirty="0" sz="2850" spc="513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mata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</a:rPr>
              <a:t>rantai</a:t>
            </a:r>
          </a:p>
          <a:p>
            <a:pPr marL="0" marR="0">
              <a:lnSpc>
                <a:spcPts val="3156"/>
              </a:lnSpc>
              <a:spcBef>
                <a:spcPts val="153"/>
              </a:spcBef>
              <a:spcAft>
                <a:spcPts val="0"/>
              </a:spcAft>
            </a:pPr>
            <a:r>
              <a:rPr dirty="0" sz="2850">
                <a:solidFill>
                  <a:srgbClr val="000000"/>
                </a:solidFill>
                <a:latin typeface="MNWSNA+TimesNewRomanPSMT"/>
                <a:cs typeface="MNWSNA+TimesNewRomanPSMT"/>
              </a:rPr>
              <a:t>3)</a:t>
            </a:r>
            <a:r>
              <a:rPr dirty="0" sz="2850" spc="513">
                <a:solidFill>
                  <a:srgbClr val="000000"/>
                </a:solidFill>
                <a:latin typeface="MNWSNA+TimesNewRomanPSMT"/>
                <a:cs typeface="MNWSNA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MNWSNA+TimesNewRomanPSMT"/>
                <a:cs typeface="MNWSNA+TimesNewRomanPS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majemuk.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20219" y="3440677"/>
            <a:ext cx="3849389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https://core.ac.uk/download/pdf/231311553.pd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>
            <a:hlinkClick r:id="rId2"/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112070" y="98647"/>
            <a:ext cx="3174910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2e5799"/>
                </a:solidFill>
                <a:latin typeface="STTPLC+ArialMT"/>
                <a:cs typeface="STTPLC+ArialMT"/>
              </a:rPr>
              <a:t>Contoh</a:t>
            </a:r>
            <a:r>
              <a:rPr dirty="0" sz="1800" spc="49">
                <a:solidFill>
                  <a:srgbClr val="2e5799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2e5799"/>
                </a:solidFill>
                <a:latin typeface="STTPLC+ArialMT"/>
                <a:cs typeface="STTPLC+ArialMT"/>
              </a:rPr>
              <a:t>Pola</a:t>
            </a:r>
            <a:r>
              <a:rPr dirty="0" sz="1800" spc="49">
                <a:solidFill>
                  <a:srgbClr val="2e5799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2e5799"/>
                </a:solidFill>
                <a:latin typeface="STTPLC+ArialMT"/>
                <a:cs typeface="STTPLC+ArialMT"/>
              </a:rPr>
              <a:t>Penalaran</a:t>
            </a:r>
            <a:r>
              <a:rPr dirty="0" sz="1800" spc="49">
                <a:solidFill>
                  <a:srgbClr val="2e5799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2e5799"/>
                </a:solidFill>
                <a:latin typeface="STTPLC+ArialMT"/>
                <a:cs typeface="STTPLC+ArialMT"/>
              </a:rPr>
              <a:t>Rumit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03552" y="1001671"/>
            <a:ext cx="6930531" cy="756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[1]</a:t>
            </a:r>
            <a:r>
              <a:rPr dirty="0" sz="1200" spc="186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Dunia</a:t>
            </a:r>
            <a:r>
              <a:rPr dirty="0" sz="1200" spc="159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Semar</a:t>
            </a:r>
            <a:r>
              <a:rPr dirty="0" sz="1200" spc="174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adalah</a:t>
            </a:r>
            <a:r>
              <a:rPr dirty="0" sz="1200" spc="153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biografi</a:t>
            </a:r>
            <a:r>
              <a:rPr dirty="0" sz="1200" spc="160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seorang</a:t>
            </a:r>
            <a:r>
              <a:rPr dirty="0" sz="1200" spc="158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Semar</a:t>
            </a:r>
            <a:r>
              <a:rPr dirty="0" sz="1200" spc="174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[P].</a:t>
            </a:r>
            <a:r>
              <a:rPr dirty="0" sz="1200" spc="197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[2]</a:t>
            </a:r>
            <a:r>
              <a:rPr dirty="0" sz="1200" spc="186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Saya</a:t>
            </a:r>
            <a:r>
              <a:rPr dirty="0" sz="1200" spc="173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kurang</a:t>
            </a:r>
            <a:r>
              <a:rPr dirty="0" sz="1200" spc="162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mengerti</a:t>
            </a:r>
            <a:r>
              <a:rPr dirty="0" sz="1200" spc="164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343953"/>
                </a:solidFill>
                <a:latin typeface="OGSJHO+Arial-BoldItalicMT"/>
                <a:cs typeface="OGSJHO+Arial-BoldItalicMT"/>
              </a:rPr>
              <a:t>jika</a:t>
            </a:r>
            <a:r>
              <a:rPr dirty="0" sz="1200" spc="182" b="1">
                <a:solidFill>
                  <a:srgbClr val="343953"/>
                </a:solidFill>
                <a:latin typeface="OGSJHO+Arial-BoldItalicMT"/>
                <a:cs typeface="OGSJHO+Arial-BoldItalicMT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Semar</a:t>
            </a:r>
            <a:r>
              <a:rPr dirty="0" sz="1200" spc="174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adalah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orang</a:t>
            </a:r>
            <a:r>
              <a:rPr dirty="0" sz="1200" spc="252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nyata</a:t>
            </a:r>
            <a:r>
              <a:rPr dirty="0" sz="1200" spc="263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[DD:S].</a:t>
            </a:r>
            <a:r>
              <a:rPr dirty="0" sz="1200" spc="284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[3]</a:t>
            </a:r>
            <a:r>
              <a:rPr dirty="0" sz="1200" spc="276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Penulis</a:t>
            </a:r>
            <a:r>
              <a:rPr dirty="0" sz="1200" spc="250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buku</a:t>
            </a:r>
            <a:r>
              <a:rPr dirty="0" sz="1200" spc="257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adalah</a:t>
            </a:r>
            <a:r>
              <a:rPr dirty="0" sz="1200" spc="244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AK</a:t>
            </a:r>
            <a:r>
              <a:rPr dirty="0" sz="1200" spc="273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[DK].</a:t>
            </a:r>
            <a:r>
              <a:rPr dirty="0" sz="1200" spc="283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[4]</a:t>
            </a:r>
            <a:r>
              <a:rPr dirty="0" sz="1200" spc="276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Saya</a:t>
            </a:r>
            <a:r>
              <a:rPr dirty="0" sz="1200" spc="263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343953"/>
                </a:solidFill>
                <a:latin typeface="OGSJHO+Arial-BoldItalicMT"/>
                <a:cs typeface="OGSJHO+Arial-BoldItalicMT"/>
              </a:rPr>
              <a:t>kira</a:t>
            </a:r>
            <a:r>
              <a:rPr dirty="0" sz="1200" spc="263" b="1">
                <a:solidFill>
                  <a:srgbClr val="343953"/>
                </a:solidFill>
                <a:latin typeface="OGSJHO+Arial-BoldItalicMT"/>
                <a:cs typeface="OGSJHO+Arial-BoldItalicMT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dunia</a:t>
            </a:r>
            <a:r>
              <a:rPr dirty="0" sz="1200" spc="249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Semar</a:t>
            </a:r>
            <a:r>
              <a:rPr dirty="0" sz="1200" spc="264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buku</a:t>
            </a:r>
            <a:r>
              <a:rPr dirty="0" sz="1200" spc="257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tentang</a:t>
            </a:r>
          </a:p>
          <a:p>
            <a:pPr marL="0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kehidupan</a:t>
            </a:r>
            <a:r>
              <a:rPr dirty="0" sz="1200" spc="34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Semar</a:t>
            </a:r>
            <a:r>
              <a:rPr dirty="0" sz="1200" spc="62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[DD:M].</a:t>
            </a:r>
            <a:r>
              <a:rPr dirty="0" sz="1200" spc="82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[5]</a:t>
            </a:r>
            <a:r>
              <a:rPr dirty="0" sz="1200" spc="75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Dunia</a:t>
            </a:r>
            <a:r>
              <a:rPr dirty="0" sz="1200" spc="49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Semar</a:t>
            </a:r>
            <a:r>
              <a:rPr dirty="0" sz="1200" spc="62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saya</a:t>
            </a:r>
            <a:r>
              <a:rPr dirty="0" sz="1200" spc="6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beli</a:t>
            </a:r>
            <a:r>
              <a:rPr dirty="0" sz="1200" spc="54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karena</a:t>
            </a:r>
            <a:r>
              <a:rPr dirty="0" sz="1200" spc="5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ingin</a:t>
            </a:r>
            <a:r>
              <a:rPr dirty="0" sz="1200" spc="49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menulis</a:t>
            </a:r>
            <a:r>
              <a:rPr dirty="0" sz="1200" spc="49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artikel</a:t>
            </a:r>
            <a:r>
              <a:rPr dirty="0" sz="1200" spc="58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mengenai</a:t>
            </a:r>
            <a:r>
              <a:rPr dirty="0" sz="1200" spc="38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Wayang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Topeng</a:t>
            </a:r>
            <a:r>
              <a:rPr dirty="0" sz="1200" spc="33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Malang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[DK].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(PPrmt/SP-1/35)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20218" y="2582250"/>
            <a:ext cx="2465362" cy="10951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https://scientia.id/2020/08/30/</a:t>
            </a:r>
          </a:p>
          <a:p>
            <a:pPr marL="0" marR="0">
              <a:lnSpc>
                <a:spcPts val="1564"/>
              </a:lnSpc>
              <a:spcBef>
                <a:spcPts val="5145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https://core.ac.uk/download/p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47747" y="4092110"/>
            <a:ext cx="3725205" cy="7895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56531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Bagan</a:t>
            </a:r>
            <a:r>
              <a:rPr dirty="0" sz="1000" spc="27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4.47</a:t>
            </a:r>
          </a:p>
          <a:p>
            <a:pPr marL="808037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 b="1">
                <a:solidFill>
                  <a:srgbClr val="343953"/>
                </a:solidFill>
                <a:latin typeface="KEWOJG+Arial-BoldMT"/>
                <a:cs typeface="KEWOJG+Arial-BoldMT"/>
              </a:rPr>
              <a:t>Pola</a:t>
            </a:r>
            <a:r>
              <a:rPr dirty="0" sz="10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000" b="1">
                <a:solidFill>
                  <a:srgbClr val="343953"/>
                </a:solidFill>
                <a:latin typeface="KEWOJG+Arial-BoldMT"/>
                <a:cs typeface="KEWOJG+Arial-BoldMT"/>
              </a:rPr>
              <a:t>Penalaran</a:t>
            </a:r>
            <a:r>
              <a:rPr dirty="0" sz="10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000" b="1">
                <a:solidFill>
                  <a:srgbClr val="343953"/>
                </a:solidFill>
                <a:latin typeface="KEWOJG+Arial-BoldMT"/>
                <a:cs typeface="KEWOJG+Arial-BoldMT"/>
              </a:rPr>
              <a:t>Rumit</a:t>
            </a:r>
            <a:r>
              <a:rPr dirty="0" sz="10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000" b="1">
                <a:solidFill>
                  <a:srgbClr val="343953"/>
                </a:solidFill>
                <a:latin typeface="KEWOJG+Arial-BoldMT"/>
                <a:cs typeface="KEWOJG+Arial-BoldMT"/>
              </a:rPr>
              <a:t>Kompleks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Secara</a:t>
            </a:r>
            <a:r>
              <a:rPr dirty="0" sz="1000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Kombinasi</a:t>
            </a:r>
            <a:r>
              <a:rPr dirty="0" sz="1000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(Pendirian,</a:t>
            </a:r>
            <a:r>
              <a:rPr dirty="0" sz="1000" spc="25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Data</a:t>
            </a:r>
            <a:r>
              <a:rPr dirty="0" sz="1000" spc="27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Dasar</a:t>
            </a:r>
            <a:r>
              <a:rPr dirty="0" sz="1000" spc="27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terdapat</a:t>
            </a:r>
            <a:r>
              <a:rPr dirty="0" sz="1000" spc="25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Sanggahan,</a:t>
            </a:r>
          </a:p>
          <a:p>
            <a:pPr marL="65881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Dasar</a:t>
            </a:r>
            <a:r>
              <a:rPr dirty="0" sz="1000" spc="27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Kebenaran,</a:t>
            </a:r>
            <a:r>
              <a:rPr dirty="0" sz="1000" spc="-25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Data</a:t>
            </a:r>
            <a:r>
              <a:rPr dirty="0" sz="1000" spc="27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Dasar</a:t>
            </a:r>
            <a:r>
              <a:rPr dirty="0" sz="1000" spc="27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terdapat</a:t>
            </a:r>
            <a:r>
              <a:rPr dirty="0" sz="1000" spc="25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Modalitas,</a:t>
            </a:r>
            <a:r>
              <a:rPr dirty="0" sz="1000" spc="25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dan</a:t>
            </a:r>
            <a:r>
              <a:rPr dirty="0" sz="1000" spc="27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Dasar</a:t>
            </a:r>
          </a:p>
          <a:p>
            <a:pPr marL="1448593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343953"/>
                </a:solidFill>
                <a:latin typeface="STTPLC+ArialMT"/>
                <a:cs typeface="STTPLC+ArialMT"/>
              </a:rPr>
              <a:t>Kebenaran)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996761" y="1654198"/>
            <a:ext cx="3313252" cy="19391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048"/>
              </a:lnSpc>
              <a:spcBef>
                <a:spcPts val="0"/>
              </a:spcBef>
              <a:spcAft>
                <a:spcPts val="0"/>
              </a:spcAft>
            </a:pPr>
            <a:r>
              <a:rPr dirty="0" sz="6600">
                <a:solidFill>
                  <a:srgbClr val="343953"/>
                </a:solidFill>
                <a:latin typeface="JLGDQB+Alice-Regular"/>
                <a:cs typeface="JLGDQB+Alice-Regular"/>
              </a:rPr>
              <a:t>TERIMA</a:t>
            </a:r>
          </a:p>
          <a:p>
            <a:pPr marL="307382" marR="0">
              <a:lnSpc>
                <a:spcPts val="7048"/>
              </a:lnSpc>
              <a:spcBef>
                <a:spcPts val="921"/>
              </a:spcBef>
              <a:spcAft>
                <a:spcPts val="0"/>
              </a:spcAft>
            </a:pPr>
            <a:r>
              <a:rPr dirty="0" sz="6600">
                <a:solidFill>
                  <a:srgbClr val="343953"/>
                </a:solidFill>
                <a:latin typeface="JLGDQB+Alice-Regular"/>
                <a:cs typeface="JLGDQB+Alice-Regular"/>
              </a:rPr>
              <a:t>KASIH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54011" y="334867"/>
            <a:ext cx="2028486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43953"/>
                </a:solidFill>
                <a:latin typeface="KEWOJG+Arial-BoldMT"/>
                <a:cs typeface="KEWOJG+Arial-BoldMT"/>
              </a:rPr>
              <a:t>Pemelajar</a:t>
            </a:r>
            <a:r>
              <a:rPr dirty="0" sz="20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343953"/>
                </a:solidFill>
                <a:latin typeface="KEWOJG+Arial-BoldMT"/>
                <a:cs typeface="KEWOJG+Arial-BoldMT"/>
              </a:rPr>
              <a:t>BIPA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20428" y="1075176"/>
            <a:ext cx="1790582" cy="5403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43953"/>
                </a:solidFill>
                <a:latin typeface="KEWOJG+Arial-BoldMT"/>
                <a:cs typeface="KEWOJG+Arial-BoldMT"/>
              </a:rPr>
              <a:t>Belajar</a:t>
            </a:r>
            <a:r>
              <a:rPr dirty="0" sz="18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800" b="1">
                <a:solidFill>
                  <a:srgbClr val="343953"/>
                </a:solidFill>
                <a:latin typeface="KEWOJG+Arial-BoldMT"/>
                <a:cs typeface="KEWOJG+Arial-BoldMT"/>
              </a:rPr>
              <a:t>Bahasa</a:t>
            </a:r>
          </a:p>
          <a:p>
            <a:pPr marL="285750" marR="0">
              <a:lnSpc>
                <a:spcPts val="1944"/>
              </a:lnSpc>
              <a:spcBef>
                <a:spcPts val="50"/>
              </a:spcBef>
              <a:spcAft>
                <a:spcPts val="0"/>
              </a:spcAft>
            </a:pPr>
            <a:r>
              <a:rPr dirty="0" sz="1800" b="1">
                <a:solidFill>
                  <a:srgbClr val="343953"/>
                </a:solidFill>
                <a:latin typeface="KEWOJG+Arial-BoldMT"/>
                <a:cs typeface="KEWOJG+Arial-BoldMT"/>
              </a:rPr>
              <a:t>Indonesia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83942" y="1130921"/>
            <a:ext cx="2056601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1a1c2a"/>
                </a:solidFill>
                <a:latin typeface="KEWOJG+Arial-BoldMT"/>
                <a:cs typeface="KEWOJG+Arial-BoldMT"/>
              </a:rPr>
              <a:t>Mahasiswa</a:t>
            </a:r>
            <a:r>
              <a:rPr dirty="0" sz="1800" b="1">
                <a:solidFill>
                  <a:srgbClr val="1a1c2a"/>
                </a:solidFill>
                <a:latin typeface="KEWOJG+Arial-BoldMT"/>
                <a:cs typeface="KEWOJG+Arial-BoldMT"/>
              </a:rPr>
              <a:t> </a:t>
            </a:r>
            <a:r>
              <a:rPr dirty="0" sz="1800" b="1">
                <a:solidFill>
                  <a:srgbClr val="1a1c2a"/>
                </a:solidFill>
                <a:latin typeface="KEWOJG+Arial-BoldMT"/>
                <a:cs typeface="KEWOJG+Arial-BoldMT"/>
              </a:rPr>
              <a:t>Asing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12323" y="2075545"/>
            <a:ext cx="1605064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110f22"/>
                </a:solidFill>
                <a:latin typeface="KEWOJG+Arial-BoldMT"/>
                <a:cs typeface="KEWOJG+Arial-BoldMT"/>
              </a:rPr>
              <a:t>Sebagai</a:t>
            </a:r>
            <a:r>
              <a:rPr dirty="0" sz="2000" b="1">
                <a:solidFill>
                  <a:srgbClr val="110f22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110f22"/>
                </a:solidFill>
                <a:latin typeface="KEWOJG+Arial-BoldMT"/>
                <a:cs typeface="KEWOJG+Arial-BoldMT"/>
              </a:rPr>
              <a:t>B-3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159805" y="2095184"/>
            <a:ext cx="1202531" cy="5349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Menguasai</a:t>
            </a:r>
          </a:p>
          <a:p>
            <a:pPr marL="23018" marR="0">
              <a:lnSpc>
                <a:spcPts val="1787"/>
              </a:lnSpc>
              <a:spcBef>
                <a:spcPts val="337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B-1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&amp;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B-2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118876" y="2773538"/>
            <a:ext cx="1686120" cy="508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Diproduksi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oleh</a:t>
            </a:r>
          </a:p>
          <a:p>
            <a:pPr marL="24209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Pemelajar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BIPA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024757" y="3611494"/>
            <a:ext cx="2487808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Dalam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Kegiatan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Menulis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375941" y="4274232"/>
            <a:ext cx="1575296" cy="508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Mencerminkan</a:t>
            </a:r>
          </a:p>
          <a:p>
            <a:pPr marL="226218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Penalaran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59655" y="936288"/>
            <a:ext cx="6284998" cy="13113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STTPLC+ArialMT"/>
                <a:cs typeface="STTPLC+ArialMT"/>
              </a:rPr>
              <a:t>-</a:t>
            </a:r>
            <a:r>
              <a:rPr dirty="0" sz="1250" spc="6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Aktivitas</a:t>
            </a:r>
            <a:r>
              <a:rPr dirty="0" sz="12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berpikir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untuk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menyimpulkan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atau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mengonstruksi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pernyataan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baru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berdasarkan</a:t>
            </a:r>
          </a:p>
          <a:p>
            <a:pPr marL="171450" marR="0">
              <a:lnSpc>
                <a:spcPts val="1340"/>
              </a:lnSpc>
              <a:spcBef>
                <a:spcPts val="88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premis: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pernyataan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yang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diketahui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dan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dianggap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benar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(Copi,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1982,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p.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40">
                <a:solidFill>
                  <a:srgbClr val="000000"/>
                </a:solidFill>
                <a:latin typeface="STTPLC+ArialMT"/>
                <a:cs typeface="STTPLC+ArialMT"/>
              </a:rPr>
              <a:t>5).</a:t>
            </a:r>
          </a:p>
          <a:p>
            <a:pPr marL="0" marR="0">
              <a:lnSpc>
                <a:spcPts val="1396"/>
              </a:lnSpc>
              <a:spcBef>
                <a:spcPts val="54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STTPLC+ArialMT"/>
                <a:cs typeface="STTPLC+ArialMT"/>
              </a:rPr>
              <a:t>-</a:t>
            </a:r>
            <a:r>
              <a:rPr dirty="0" sz="1250" spc="6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Proses</a:t>
            </a:r>
            <a:r>
              <a:rPr dirty="0" sz="12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memberikan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bukti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kebenaran</a:t>
            </a:r>
            <a:r>
              <a:rPr dirty="0" sz="12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atau</a:t>
            </a:r>
            <a:r>
              <a:rPr dirty="0" sz="12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kepalsuan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proposisi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dengan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mengaitkannya</a:t>
            </a:r>
          </a:p>
          <a:p>
            <a:pPr marL="171450" marR="0">
              <a:lnSpc>
                <a:spcPts val="1340"/>
              </a:lnSpc>
              <a:spcBef>
                <a:spcPts val="88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secara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logis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ke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proposisi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lain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disebut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penalaran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(Kelley,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2014.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P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8">
                <a:solidFill>
                  <a:srgbClr val="000000"/>
                </a:solidFill>
                <a:latin typeface="STTPLC+ArialMT"/>
                <a:cs typeface="STTPLC+ArialMT"/>
              </a:rPr>
              <a:t>97).</a:t>
            </a:r>
          </a:p>
          <a:p>
            <a:pPr marL="0" marR="0">
              <a:lnSpc>
                <a:spcPts val="1396"/>
              </a:lnSpc>
              <a:spcBef>
                <a:spcPts val="54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STTPLC+ArialMT"/>
                <a:cs typeface="STTPLC+ArialMT"/>
              </a:rPr>
              <a:t>-</a:t>
            </a:r>
            <a:r>
              <a:rPr dirty="0" sz="1250" spc="6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Warnich</a:t>
            </a:r>
            <a:r>
              <a:rPr dirty="0" sz="12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dan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Inch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(1994)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berpendapat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penalaran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merupakan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aktivitas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mengaitkan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fakta</a:t>
            </a:r>
          </a:p>
          <a:p>
            <a:pPr marL="171450" marR="0">
              <a:lnSpc>
                <a:spcPts val="1340"/>
              </a:lnSpc>
              <a:spcBef>
                <a:spcPts val="88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(kebenaran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yang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telah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diketahui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dan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diterima)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dengan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pendirian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(hal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yang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masih</a:t>
            </a:r>
          </a:p>
          <a:p>
            <a:pPr marL="171450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diperdebatkan).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2693" y="2330492"/>
            <a:ext cx="1245170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d88ce"/>
                </a:solidFill>
                <a:latin typeface="KEWOJG+Arial-BoldMT"/>
                <a:cs typeface="KEWOJG+Arial-BoldMT"/>
              </a:rPr>
              <a:t>Penalaran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20218" y="2582250"/>
            <a:ext cx="7836539" cy="944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https://scientia.id/</a:t>
            </a:r>
            <a:r>
              <a:rPr dirty="0" sz="1400" spc="177">
                <a:solidFill>
                  <a:srgbClr val="343953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200">
                <a:solidFill>
                  <a:srgbClr val="ff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Unsur</a:t>
            </a:r>
            <a:r>
              <a:rPr dirty="0" sz="1200" spc="33">
                <a:solidFill>
                  <a:srgbClr val="ff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200">
                <a:solidFill>
                  <a:srgbClr val="ff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utama</a:t>
            </a:r>
            <a:r>
              <a:rPr dirty="0" sz="1200" spc="20">
                <a:solidFill>
                  <a:srgbClr val="ff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penalaran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(pendirian,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dasar,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dasar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kebenaran)</a:t>
            </a:r>
          </a:p>
          <a:p>
            <a:pPr marL="1439435" marR="0">
              <a:lnSpc>
                <a:spcPts val="129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0000"/>
                </a:solidFill>
                <a:latin typeface="STTPLC+ArialMT"/>
                <a:cs typeface="STTPLC+ArialMT"/>
              </a:rPr>
              <a:t>Unsur</a:t>
            </a:r>
            <a:r>
              <a:rPr dirty="0" sz="1200" spc="33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STTPLC+ArialMT"/>
                <a:cs typeface="STTPLC+ArialMT"/>
              </a:rPr>
              <a:t>pelengkap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penalaran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(modalitas</a:t>
            </a:r>
            <a:r>
              <a:rPr dirty="0" sz="1200" spc="33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penanda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kepastian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 spc="-92">
                <a:solidFill>
                  <a:srgbClr val="343953"/>
                </a:solidFill>
                <a:latin typeface="STTPLC+ArialMT"/>
                <a:cs typeface="STTPLC+ArialMT"/>
              </a:rPr>
              <a:t>(</a:t>
            </a:r>
            <a:r>
              <a:rPr dirty="0" sz="1200">
                <a:solidFill>
                  <a:srgbClr val="000000"/>
                </a:solidFill>
                <a:latin typeface="EBIAME+Arial-ItalicMT"/>
                <a:cs typeface="EBIAME+Arial-ItalicMT"/>
              </a:rPr>
              <a:t>perlu,</a:t>
            </a:r>
            <a:r>
              <a:rPr dirty="0" sz="1200" spc="31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200">
                <a:solidFill>
                  <a:srgbClr val="000000"/>
                </a:solidFill>
                <a:latin typeface="EBIAME+Arial-ItalicMT"/>
                <a:cs typeface="EBIAME+Arial-ItalicMT"/>
              </a:rPr>
              <a:t>pasti,</a:t>
            </a:r>
            <a:r>
              <a:rPr dirty="0" sz="1200" spc="31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200">
                <a:solidFill>
                  <a:srgbClr val="000000"/>
                </a:solidFill>
                <a:latin typeface="EBIAME+Arial-ItalicMT"/>
                <a:cs typeface="EBIAME+Arial-ItalicMT"/>
              </a:rPr>
              <a:t>tentu</a:t>
            </a:r>
            <a:r>
              <a:rPr dirty="0" sz="1200" spc="32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200">
                <a:solidFill>
                  <a:srgbClr val="000000"/>
                </a:solidFill>
                <a:latin typeface="EBIAME+Arial-ItalicMT"/>
                <a:cs typeface="EBIAME+Arial-ItalicMT"/>
              </a:rPr>
              <a:t>saja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)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penanda</a:t>
            </a:r>
          </a:p>
          <a:p>
            <a:pPr marL="1439435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kemungkinan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 spc="-31">
                <a:solidFill>
                  <a:srgbClr val="343953"/>
                </a:solidFill>
                <a:latin typeface="STTPLC+ArialMT"/>
                <a:cs typeface="STTPLC+ArialMT"/>
              </a:rPr>
              <a:t>(</a:t>
            </a:r>
            <a:r>
              <a:rPr dirty="0" sz="1200">
                <a:solidFill>
                  <a:srgbClr val="000000"/>
                </a:solidFill>
                <a:latin typeface="EBIAME+Arial-ItalicMT"/>
                <a:cs typeface="EBIAME+Arial-ItalicMT"/>
              </a:rPr>
              <a:t>agaknya,</a:t>
            </a:r>
            <a:r>
              <a:rPr dirty="0" sz="1200" spc="31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200">
                <a:solidFill>
                  <a:srgbClr val="000000"/>
                </a:solidFill>
                <a:latin typeface="EBIAME+Arial-ItalicMT"/>
                <a:cs typeface="EBIAME+Arial-ItalicMT"/>
              </a:rPr>
              <a:t>kiranya,</a:t>
            </a:r>
            <a:r>
              <a:rPr dirty="0" sz="1200" spc="31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200">
                <a:solidFill>
                  <a:srgbClr val="000000"/>
                </a:solidFill>
                <a:latin typeface="EBIAME+Arial-ItalicMT"/>
                <a:cs typeface="EBIAME+Arial-ItalicMT"/>
              </a:rPr>
              <a:t>kemungkinannya,</a:t>
            </a:r>
            <a:r>
              <a:rPr dirty="0" sz="1200" spc="31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200" spc="-10">
                <a:solidFill>
                  <a:srgbClr val="000000"/>
                </a:solidFill>
                <a:latin typeface="EBIAME+Arial-ItalicMT"/>
                <a:cs typeface="EBIAME+Arial-ItalicMT"/>
              </a:rPr>
              <a:t>mungkin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),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sanggahan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pemarkah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 spc="-38">
                <a:solidFill>
                  <a:srgbClr val="343953"/>
                </a:solidFill>
                <a:latin typeface="STTPLC+ArialMT"/>
                <a:cs typeface="STTPLC+ArialMT"/>
              </a:rPr>
              <a:t>(</a:t>
            </a:r>
            <a:r>
              <a:rPr dirty="0" sz="1200">
                <a:solidFill>
                  <a:srgbClr val="000000"/>
                </a:solidFill>
                <a:latin typeface="EBIAME+Arial-ItalicMT"/>
                <a:cs typeface="EBIAME+Arial-ItalicMT"/>
              </a:rPr>
              <a:t>kecuali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,</a:t>
            </a:r>
          </a:p>
          <a:p>
            <a:pPr marL="1439435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EBIAME+Arial-ItalicMT"/>
                <a:cs typeface="EBIAME+Arial-ItalicMT"/>
              </a:rPr>
              <a:t>jika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….</a:t>
            </a:r>
            <a:r>
              <a:rPr dirty="0" sz="1200">
                <a:solidFill>
                  <a:srgbClr val="000000"/>
                </a:solidFill>
                <a:latin typeface="EBIAME+Arial-ItalicMT"/>
                <a:cs typeface="EBIAME+Arial-ItalicMT"/>
              </a:rPr>
              <a:t>maka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….,</a:t>
            </a:r>
            <a:r>
              <a:rPr dirty="0" sz="12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EBIAME+Arial-ItalicMT"/>
                <a:cs typeface="EBIAME+Arial-ItalicMT"/>
              </a:rPr>
              <a:t>jika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…..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),</a:t>
            </a:r>
            <a:r>
              <a:rPr dirty="0" sz="1200" spc="4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TTPLC+ArialMT"/>
                <a:cs typeface="STTPLC+ArialMT"/>
              </a:rPr>
              <a:t>dan</a:t>
            </a:r>
            <a:r>
              <a:rPr dirty="0" sz="12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dukungan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(menghubungkan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antara</a:t>
            </a:r>
            <a:r>
              <a:rPr dirty="0" sz="1200" spc="33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pendirian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dengan</a:t>
            </a:r>
            <a:r>
              <a:rPr dirty="0" sz="1200" spc="31">
                <a:solidFill>
                  <a:srgbClr val="34395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</a:rPr>
              <a:t>dasar</a:t>
            </a:r>
          </a:p>
          <a:p>
            <a:pPr marL="1439435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kebenaran))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0219" y="3440677"/>
            <a:ext cx="1555700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https://core.ac.uk/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485726" y="3928353"/>
            <a:ext cx="1789825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d88ce"/>
                </a:solidFill>
                <a:latin typeface="KEWOJG+Arial-BoldMT"/>
                <a:cs typeface="KEWOJG+Arial-BoldMT"/>
              </a:rPr>
              <a:t>Pola</a:t>
            </a:r>
            <a:r>
              <a:rPr dirty="0" sz="18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800" b="1">
                <a:solidFill>
                  <a:srgbClr val="5d88ce"/>
                </a:solidFill>
                <a:latin typeface="KEWOJG+Arial-BoldMT"/>
                <a:cs typeface="KEWOJG+Arial-BoldMT"/>
              </a:rPr>
              <a:t>Penalaran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69641" y="3919195"/>
            <a:ext cx="2294759" cy="457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 b="1">
                <a:solidFill>
                  <a:srgbClr val="5d88ce"/>
                </a:solidFill>
                <a:latin typeface="KEWOJG+Arial-BoldMT"/>
                <a:cs typeface="KEWOJG+Arial-BoldMT"/>
              </a:rPr>
              <a:t>1.</a:t>
            </a:r>
            <a:r>
              <a:rPr dirty="0" sz="1450" spc="413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Penyusunan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simpulan</a:t>
            </a:r>
          </a:p>
          <a:p>
            <a:pPr marL="0" marR="0">
              <a:lnSpc>
                <a:spcPts val="1619"/>
              </a:lnSpc>
              <a:spcBef>
                <a:spcPts val="60"/>
              </a:spcBef>
              <a:spcAft>
                <a:spcPts val="0"/>
              </a:spcAft>
            </a:pPr>
            <a:r>
              <a:rPr dirty="0" sz="1450" b="1">
                <a:solidFill>
                  <a:srgbClr val="5d88ce"/>
                </a:solidFill>
                <a:latin typeface="KEWOJG+Arial-BoldMT"/>
                <a:cs typeface="KEWOJG+Arial-BoldMT"/>
              </a:rPr>
              <a:t>2.</a:t>
            </a:r>
            <a:r>
              <a:rPr dirty="0" sz="1450" spc="413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Sederhana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869641" y="4345915"/>
            <a:ext cx="912927" cy="243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 b="1">
                <a:solidFill>
                  <a:srgbClr val="5d88ce"/>
                </a:solidFill>
                <a:latin typeface="KEWOJG+Arial-BoldMT"/>
                <a:cs typeface="KEWOJG+Arial-BoldMT"/>
              </a:rPr>
              <a:t>3.</a:t>
            </a:r>
            <a:r>
              <a:rPr dirty="0" sz="1450" spc="413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Rumit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56548" y="432465"/>
            <a:ext cx="4043784" cy="7443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0868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0000"/>
                </a:solidFill>
                <a:latin typeface="KEWOJG+Arial-BoldMT"/>
                <a:cs typeface="KEWOJG+Arial-BoldMT"/>
              </a:rPr>
              <a:t>B-3</a:t>
            </a:r>
            <a:r>
              <a:rPr dirty="0" sz="2400" b="1">
                <a:solidFill>
                  <a:srgbClr val="ff0000"/>
                </a:solidFill>
                <a:latin typeface="KEWOJG+Arial-BoldMT"/>
                <a:cs typeface="KEWOJG+Arial-BoldMT"/>
              </a:rPr>
              <a:t> </a:t>
            </a:r>
            <a:r>
              <a:rPr dirty="0" sz="2400" b="1">
                <a:solidFill>
                  <a:srgbClr val="0070c0"/>
                </a:solidFill>
                <a:latin typeface="KEWOJG+Arial-BoldMT"/>
                <a:cs typeface="KEWOJG+Arial-BoldMT"/>
              </a:rPr>
              <a:t>disebut</a:t>
            </a:r>
            <a:r>
              <a:rPr dirty="0" sz="2400" b="1">
                <a:solidFill>
                  <a:srgbClr val="0070c0"/>
                </a:solidFill>
                <a:latin typeface="KEWOJG+Arial-BoldMT"/>
                <a:cs typeface="KEWOJG+Arial-BoldMT"/>
              </a:rPr>
              <a:t> </a:t>
            </a:r>
            <a:r>
              <a:rPr dirty="0" sz="2400" b="1">
                <a:solidFill>
                  <a:srgbClr val="0070c0"/>
                </a:solidFill>
                <a:latin typeface="KEWOJG+Arial-BoldMT"/>
                <a:cs typeface="KEWOJG+Arial-BoldMT"/>
              </a:rPr>
              <a:t>urutan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 b="1">
                <a:solidFill>
                  <a:srgbClr val="0070c0"/>
                </a:solidFill>
                <a:latin typeface="KEWOJG+Arial-BoldMT"/>
                <a:cs typeface="KEWOJG+Arial-BoldMT"/>
              </a:rPr>
              <a:t>pemerolehan</a:t>
            </a:r>
            <a:r>
              <a:rPr dirty="0" sz="2400" b="1">
                <a:solidFill>
                  <a:srgbClr val="0070c0"/>
                </a:solidFill>
                <a:latin typeface="KEWOJG+Arial-BoldMT"/>
                <a:cs typeface="KEWOJG+Arial-BoldMT"/>
              </a:rPr>
              <a:t> </a:t>
            </a:r>
            <a:r>
              <a:rPr dirty="0" sz="2400" b="1">
                <a:solidFill>
                  <a:srgbClr val="0070c0"/>
                </a:solidFill>
                <a:latin typeface="KEWOJG+Arial-BoldMT"/>
                <a:cs typeface="KEWOJG+Arial-BoldMT"/>
              </a:rPr>
              <a:t>atau</a:t>
            </a:r>
            <a:r>
              <a:rPr dirty="0" sz="2400" b="1">
                <a:solidFill>
                  <a:srgbClr val="0070c0"/>
                </a:solidFill>
                <a:latin typeface="KEWOJG+Arial-BoldMT"/>
                <a:cs typeface="KEWOJG+Arial-BoldMT"/>
              </a:rPr>
              <a:t> </a:t>
            </a:r>
            <a:r>
              <a:rPr dirty="0" sz="2400" b="1">
                <a:solidFill>
                  <a:srgbClr val="0070c0"/>
                </a:solidFill>
                <a:latin typeface="KEWOJG+Arial-BoldMT"/>
                <a:cs typeface="KEWOJG+Arial-BoldMT"/>
              </a:rPr>
              <a:t>Polyglot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01607" y="2413405"/>
            <a:ext cx="5031020" cy="3400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Menentukan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B-1,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B-2</a:t>
            </a:r>
            <a:r>
              <a:rPr dirty="0" sz="2000" spc="3128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Melalui</a:t>
            </a:r>
            <a:r>
              <a:rPr dirty="0" sz="2000" spc="-15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ff0000"/>
                </a:solidFill>
                <a:latin typeface="OGSJHO+Arial-BoldItalicMT"/>
                <a:cs typeface="OGSJHO+Arial-BoldItalicMT"/>
              </a:rPr>
              <a:t>bukti</a:t>
            </a:r>
            <a:r>
              <a:rPr dirty="0" sz="2000" spc="53" b="1">
                <a:solidFill>
                  <a:srgbClr val="ff0000"/>
                </a:solidFill>
                <a:latin typeface="OGSJHO+Arial-BoldItalicMT"/>
                <a:cs typeface="OGSJHO+Arial-BoldItalicMT"/>
              </a:rPr>
              <a:t> </a:t>
            </a:r>
            <a:r>
              <a:rPr dirty="0" sz="2000" b="1">
                <a:solidFill>
                  <a:srgbClr val="ff0000"/>
                </a:solidFill>
                <a:latin typeface="OGSJHO+Arial-BoldItalicMT"/>
                <a:cs typeface="OGSJHO+Arial-BoldItalicMT"/>
              </a:rPr>
              <a:t>uji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01607" y="2736418"/>
            <a:ext cx="2719282" cy="1845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dan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B-3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melalui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 b="1">
                <a:solidFill>
                  <a:srgbClr val="ff0000"/>
                </a:solidFill>
                <a:latin typeface="OGSJHO+Arial-BoldItalicMT"/>
                <a:cs typeface="OGSJHO+Arial-BoldItalicMT"/>
              </a:rPr>
              <a:t>rekam</a:t>
            </a:r>
            <a:r>
              <a:rPr dirty="0" sz="2000" spc="53" b="1">
                <a:solidFill>
                  <a:srgbClr val="ff0000"/>
                </a:solidFill>
                <a:latin typeface="OGSJHO+Arial-BoldItalicMT"/>
                <a:cs typeface="OGSJHO+Arial-BoldItalicMT"/>
              </a:rPr>
              <a:t> </a:t>
            </a:r>
            <a:r>
              <a:rPr dirty="0" sz="2000" b="1">
                <a:solidFill>
                  <a:srgbClr val="ff0000"/>
                </a:solidFill>
                <a:latin typeface="OGSJHO+Arial-BoldItalicMT"/>
                <a:cs typeface="OGSJHO+Arial-BoldItalicMT"/>
              </a:rPr>
              <a:t>jejak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pemelajar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BIPA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terkait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bahasa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yang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dikuasai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atau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sedang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dipelajari.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879271" y="2718205"/>
            <a:ext cx="2395539" cy="931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0000"/>
                </a:solidFill>
                <a:latin typeface="OGSJHO+Arial-BoldItalicMT"/>
                <a:cs typeface="OGSJHO+Arial-BoldItalicMT"/>
              </a:rPr>
              <a:t>kompetensi</a:t>
            </a:r>
            <a:r>
              <a:rPr dirty="0" sz="2000" spc="55" b="1">
                <a:solidFill>
                  <a:srgbClr val="ff0000"/>
                </a:solidFill>
                <a:latin typeface="OGSJHO+Arial-BoldItalicMT"/>
                <a:cs typeface="OGSJHO+Arial-BoldItalicMT"/>
              </a:rPr>
              <a:t> 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terkait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bahasa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 </a:t>
            </a: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yang</a:t>
            </a:r>
          </a:p>
          <a:p>
            <a:pPr marL="0" marR="0">
              <a:lnSpc>
                <a:spcPts val="2234"/>
              </a:lnSpc>
              <a:spcBef>
                <a:spcPts val="165"/>
              </a:spcBef>
              <a:spcAft>
                <a:spcPts val="0"/>
              </a:spcAft>
            </a:pPr>
            <a:r>
              <a:rPr dirty="0" sz="2000" b="1">
                <a:solidFill>
                  <a:srgbClr val="2e5799"/>
                </a:solidFill>
                <a:latin typeface="KEWOJG+Arial-BoldMT"/>
                <a:cs typeface="KEWOJG+Arial-BoldMT"/>
              </a:rPr>
              <a:t>dikuasai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58267" y="470329"/>
            <a:ext cx="5522345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REKAM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JEJAK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BAHASA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YANG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DIPELAJARI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PEMELAJAR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400" b="1">
                <a:solidFill>
                  <a:srgbClr val="5d88ce"/>
                </a:solidFill>
                <a:latin typeface="KEWOJG+Arial-BoldMT"/>
                <a:cs typeface="KEWOJG+Arial-BoldMT"/>
              </a:rPr>
              <a:t>BIPA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6597" y="849921"/>
            <a:ext cx="397891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No.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34226" y="849921"/>
            <a:ext cx="990823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Keterangan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167303" y="849921"/>
            <a:ext cx="64345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Urutan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00733" y="892114"/>
            <a:ext cx="1649630" cy="3912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0331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Subjek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Penelitian</a:t>
            </a:r>
            <a:r>
              <a:rPr dirty="0" sz="1200" spc="1356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spc="-33" b="1">
                <a:solidFill>
                  <a:srgbClr val="000000"/>
                </a:solidFill>
                <a:latin typeface="KEWOJG+Arial-BoldMT"/>
                <a:cs typeface="KEWOJG+Arial-BoldMT"/>
              </a:rPr>
              <a:t>Kelamin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23884" y="892114"/>
            <a:ext cx="542106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Jenis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428790" y="892114"/>
            <a:ext cx="736860" cy="763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Tempat,</a:t>
            </a:r>
          </a:p>
          <a:p>
            <a:pPr marL="793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Tanggal</a:t>
            </a:r>
          </a:p>
          <a:p>
            <a:pPr marL="101500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Lahir</a:t>
            </a:r>
          </a:p>
          <a:p>
            <a:pPr marL="260409" marR="0">
              <a:lnSpc>
                <a:spcPts val="1340"/>
              </a:lnSpc>
              <a:spcBef>
                <a:spcPts val="198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-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309805" y="892114"/>
            <a:ext cx="669131" cy="3912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2397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Asal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Negara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109228" y="892114"/>
            <a:ext cx="1551242" cy="5741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9697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Menjadi</a:t>
            </a:r>
            <a:r>
              <a:rPr dirty="0" sz="1200" spc="15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imigran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dan</a:t>
            </a:r>
            <a:r>
              <a:rPr dirty="0" sz="1200" spc="-205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spc="-25" b="1">
                <a:solidFill>
                  <a:srgbClr val="000000"/>
                </a:solidFill>
                <a:latin typeface="KEWOJG+Arial-BoldMT"/>
                <a:cs typeface="KEWOJG+Arial-BoldMT"/>
              </a:rPr>
              <a:t>penduduk</a:t>
            </a:r>
            <a:r>
              <a:rPr dirty="0" sz="1200" spc="52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tetap</a:t>
            </a:r>
          </a:p>
          <a:p>
            <a:pPr marL="310197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di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Amerika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84379" y="1446980"/>
            <a:ext cx="790283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1.</a:t>
            </a:r>
            <a:r>
              <a:rPr dirty="0" sz="1200" spc="1023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SP-1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567337" y="1446980"/>
            <a:ext cx="651941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Wanita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159830" y="1446980"/>
            <a:ext cx="931589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Venuzwela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290018" y="1446980"/>
            <a:ext cx="397966" cy="5761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B-1</a:t>
            </a:r>
          </a:p>
          <a:p>
            <a:pPr marL="0" marR="0">
              <a:lnSpc>
                <a:spcPts val="1340"/>
              </a:lnSpc>
              <a:spcBef>
                <a:spcPts val="1555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B-2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094779" y="1493289"/>
            <a:ext cx="1285045" cy="5741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Usia</a:t>
            </a:r>
            <a:r>
              <a:rPr dirty="0" sz="1200" spc="-49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12</a:t>
            </a:r>
            <a:r>
              <a:rPr dirty="0" sz="1200" spc="-40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tahun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tinggal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di</a:t>
            </a:r>
          </a:p>
          <a:p>
            <a:pPr marL="0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Washington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DC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667361" y="1493289"/>
            <a:ext cx="1047991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spc="12" b="1">
                <a:solidFill>
                  <a:srgbClr val="000000"/>
                </a:solidFill>
                <a:latin typeface="KEWOJG+Arial-BoldMT"/>
                <a:cs typeface="KEWOJG+Arial-BoldMT"/>
              </a:rPr>
              <a:t>bahasayang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962540" y="1493289"/>
            <a:ext cx="745182" cy="5741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bahasa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Spanyol</a:t>
            </a:r>
          </a:p>
          <a:p>
            <a:pPr marL="0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bahasa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667361" y="1626258"/>
            <a:ext cx="762297" cy="3968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dikuasai</a:t>
            </a:r>
          </a:p>
          <a:p>
            <a:pPr marL="0" marR="0">
              <a:lnSpc>
                <a:spcPts val="1340"/>
              </a:lnSpc>
              <a:spcBef>
                <a:spcPts val="193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bahasa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667361" y="1944097"/>
            <a:ext cx="1156474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yang</a:t>
            </a:r>
            <a:r>
              <a:rPr dirty="0" sz="1200" spc="10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dikuasai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962540" y="2041929"/>
            <a:ext cx="660424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Inggris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667361" y="2179529"/>
            <a:ext cx="685948" cy="3322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sedang</a:t>
            </a:r>
          </a:p>
          <a:p>
            <a:pPr marL="0" marR="0">
              <a:lnSpc>
                <a:spcPts val="9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belajar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962540" y="2179529"/>
            <a:ext cx="677614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bahasa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8290018" y="2180558"/>
            <a:ext cx="397966" cy="4564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B-3</a:t>
            </a:r>
          </a:p>
          <a:p>
            <a:pPr marL="0" marR="0">
              <a:lnSpc>
                <a:spcPts val="1340"/>
              </a:lnSpc>
              <a:spcBef>
                <a:spcPts val="663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B-1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962540" y="2303441"/>
            <a:ext cx="863724" cy="3799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Indonesia</a:t>
            </a:r>
          </a:p>
          <a:p>
            <a:pPr marL="0" marR="0">
              <a:lnSpc>
                <a:spcPts val="1340"/>
              </a:lnSpc>
              <a:spcBef>
                <a:spcPts val="6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Bahasa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84379" y="2428690"/>
            <a:ext cx="790283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3.</a:t>
            </a:r>
            <a:r>
              <a:rPr dirty="0" sz="1200" spc="1023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SP-3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567337" y="2428690"/>
            <a:ext cx="651941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Wanita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689200" y="2428690"/>
            <a:ext cx="203150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159830" y="2428690"/>
            <a:ext cx="575741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China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5667361" y="2428690"/>
            <a:ext cx="677614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bahasa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094779" y="2474999"/>
            <a:ext cx="1190244" cy="5741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Usia</a:t>
            </a:r>
            <a:r>
              <a:rPr dirty="0" sz="1200" spc="-49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</a:t>
            </a:r>
            <a:r>
              <a:rPr dirty="0" sz="1200" spc="-4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tahun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tinggal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</a:t>
            </a:r>
            <a:r>
              <a:rPr dirty="0" sz="1200" spc="46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</a:t>
            </a:r>
          </a:p>
          <a:p>
            <a:pPr marL="0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Jersey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5667361" y="2555449"/>
            <a:ext cx="1156474" cy="4494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yang</a:t>
            </a:r>
            <a:r>
              <a:rPr dirty="0" sz="1200" spc="10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dikuasai</a:t>
            </a:r>
          </a:p>
          <a:p>
            <a:pPr marL="0" marR="0">
              <a:lnSpc>
                <a:spcPts val="1340"/>
              </a:lnSpc>
              <a:spcBef>
                <a:spcPts val="557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bahasa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020218" y="2582250"/>
            <a:ext cx="4036913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https://scientia.id/2020/08/30/bahasa-dan-pikiran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6962540" y="2657879"/>
            <a:ext cx="829791" cy="3912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Mandarin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bahasa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8290018" y="2796508"/>
            <a:ext cx="397966" cy="5741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B-2</a:t>
            </a:r>
          </a:p>
          <a:p>
            <a:pPr marL="0" marR="0">
              <a:lnSpc>
                <a:spcPts val="1340"/>
              </a:lnSpc>
              <a:spcBef>
                <a:spcPts val="158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B-3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5667361" y="2925807"/>
            <a:ext cx="1156474" cy="44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yang</a:t>
            </a:r>
            <a:r>
              <a:rPr dirty="0" sz="1200" spc="10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dikuasai</a:t>
            </a:r>
          </a:p>
          <a:p>
            <a:pPr marL="0" marR="0">
              <a:lnSpc>
                <a:spcPts val="1340"/>
              </a:lnSpc>
              <a:spcBef>
                <a:spcPts val="567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sedang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6962540" y="3023639"/>
            <a:ext cx="660424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Inggris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6962540" y="3161753"/>
            <a:ext cx="677614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bahasa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5667361" y="3287845"/>
            <a:ext cx="643756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belajar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6962540" y="3287845"/>
            <a:ext cx="863724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KEWOJG+Arial-BoldMT"/>
                <a:cs typeface="KEWOJG+Arial-BoldMT"/>
              </a:rPr>
              <a:t>Indonesia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1020219" y="3440677"/>
            <a:ext cx="3849389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https://core.ac.uk/download/pdf/231311553.pd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3098" y="83157"/>
            <a:ext cx="4675667" cy="508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9646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PENALARAN</a:t>
            </a: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BERBAHASA</a:t>
            </a: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INDONESIA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PEMELAJAR</a:t>
            </a: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BIPA</a:t>
            </a: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SEBAGAI</a:t>
            </a: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BAHASA</a:t>
            </a: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5d88ce"/>
                </a:solidFill>
                <a:latin typeface="KEWOJG+Arial-BoldMT"/>
                <a:cs typeface="KEWOJG+Arial-BoldMT"/>
              </a:rPr>
              <a:t>KETIGA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291909" y="59355"/>
            <a:ext cx="4733482" cy="508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6681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POLA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PENALARAN</a:t>
            </a:r>
            <a:r>
              <a:rPr dirty="0" sz="1600" spc="-93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INDUKTIF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DAN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DEDUKTIF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DITEMUKAN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DALAM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TULISAN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PEMELAJAR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20234" y="1767928"/>
            <a:ext cx="5594611" cy="3857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0000"/>
                </a:solidFill>
                <a:latin typeface="STTPLC+ArialMT"/>
                <a:cs typeface="STTPLC+ArialMT"/>
              </a:rPr>
              <a:t>1)</a:t>
            </a:r>
            <a:r>
              <a:rPr dirty="0" sz="2450" spc="-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pola</a:t>
            </a:r>
            <a:r>
              <a:rPr dirty="0" sz="2400" spc="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penalaran</a:t>
            </a:r>
            <a:r>
              <a:rPr dirty="0" sz="24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induktif</a:t>
            </a:r>
            <a:r>
              <a:rPr dirty="0" sz="2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dihasilkan</a:t>
            </a:r>
            <a:r>
              <a:rPr dirty="0" sz="24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dua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63134" y="2139436"/>
            <a:ext cx="5764214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klasifikasi,</a:t>
            </a:r>
            <a:r>
              <a:rPr dirty="0" sz="2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yakni</a:t>
            </a:r>
            <a:r>
              <a:rPr dirty="0" sz="2400" spc="9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EBIAME+Arial-ItalicMT"/>
                <a:cs typeface="EBIAME+Arial-ItalicMT"/>
              </a:rPr>
              <a:t>sebab-akibat</a:t>
            </a:r>
            <a:r>
              <a:rPr dirty="0" sz="2400" spc="85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dan</a:t>
            </a:r>
            <a:r>
              <a:rPr dirty="0" sz="24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EBIAME+Arial-ItalicMT"/>
                <a:cs typeface="EBIAME+Arial-ItalicMT"/>
              </a:rPr>
              <a:t>akibat-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63134" y="2505196"/>
            <a:ext cx="1576840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EBIAME+Arial-ItalicMT"/>
                <a:cs typeface="EBIAME+Arial-Italic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sebab</a:t>
            </a:r>
            <a:r>
              <a:rPr dirty="0" sz="2400" spc="74">
                <a:solidFill>
                  <a:srgbClr val="000000"/>
                </a:solidFill>
                <a:latin typeface="EBIAME+Arial-ItalicMT"/>
                <a:cs typeface="EBIAME+Arial-Italic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20218" y="2582250"/>
            <a:ext cx="4036913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https://scientia.id/2020/08/30/bahasa-dan-pikiran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0234" y="2865208"/>
            <a:ext cx="6042522" cy="7501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0000"/>
                </a:solidFill>
                <a:latin typeface="STTPLC+ArialMT"/>
                <a:cs typeface="STTPLC+ArialMT"/>
              </a:rPr>
              <a:t>2)</a:t>
            </a:r>
            <a:r>
              <a:rPr dirty="0" sz="2450" spc="-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pola</a:t>
            </a:r>
            <a:r>
              <a:rPr dirty="0" sz="2400" spc="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penalaran</a:t>
            </a:r>
            <a:r>
              <a:rPr dirty="0" sz="24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deduktif</a:t>
            </a:r>
            <a:r>
              <a:rPr dirty="0" sz="2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diperoleh</a:t>
            </a:r>
            <a:r>
              <a:rPr dirty="0" sz="2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EBIAME+Arial-ItalicMT"/>
                <a:cs typeface="EBIAME+Arial-ItalicMT"/>
              </a:rPr>
              <a:t>umum-</a:t>
            </a:r>
          </a:p>
          <a:p>
            <a:pPr marL="342900" marR="0">
              <a:lnSpc>
                <a:spcPts val="2681"/>
              </a:lnSpc>
              <a:spcBef>
                <a:spcPts val="188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khusus</a:t>
            </a:r>
            <a:r>
              <a:rPr dirty="0" sz="2400" spc="71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</a:t>
            </a:r>
            <a:r>
              <a:rPr dirty="0" sz="2400" spc="72">
                <a:solidFill>
                  <a:srgbClr val="000000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400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khusus-umum</a:t>
            </a:r>
            <a:r>
              <a:rPr dirty="0" sz="2400">
                <a:solidFill>
                  <a:srgbClr val="000000"/>
                </a:solidFill>
                <a:latin typeface="STTPLC+ArialMT"/>
                <a:cs typeface="STTPLC+ArialMT"/>
              </a:rPr>
              <a:t>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20219" y="3440677"/>
            <a:ext cx="3849389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https://core.ac.uk/download/pdf/231311553.pd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01434" y="59355"/>
            <a:ext cx="4672682" cy="7527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6687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POLA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PENALARAN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SILOGISME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DITEMUKAN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DALAM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TULISAN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PEMELAJAR,</a:t>
            </a:r>
            <a:r>
              <a:rPr dirty="0" sz="1600" spc="-23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b="1">
                <a:solidFill>
                  <a:srgbClr val="343953"/>
                </a:solidFill>
                <a:latin typeface="OGSJHO+Arial-BoldItalicMT"/>
                <a:cs typeface="OGSJHO+Arial-BoldItalicMT"/>
              </a:rPr>
              <a:t>HIPOTESIS,</a:t>
            </a:r>
          </a:p>
          <a:p>
            <a:pPr marL="690711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 b="1">
                <a:solidFill>
                  <a:srgbClr val="343953"/>
                </a:solidFill>
                <a:latin typeface="OGSJHO+Arial-BoldItalicMT"/>
                <a:cs typeface="OGSJHO+Arial-BoldItalicMT"/>
              </a:rPr>
              <a:t>NEGATIF,</a:t>
            </a:r>
            <a:r>
              <a:rPr dirty="0" sz="1600" b="1">
                <a:solidFill>
                  <a:srgbClr val="343953"/>
                </a:solidFill>
                <a:latin typeface="KEWOJG+Arial-BoldMT"/>
                <a:cs typeface="KEWOJG+Arial-BoldMT"/>
              </a:rPr>
              <a:t>DAN</a:t>
            </a:r>
            <a:r>
              <a:rPr dirty="0" sz="1600" spc="-10" b="1">
                <a:solidFill>
                  <a:srgbClr val="343953"/>
                </a:solidFill>
                <a:latin typeface="KEWOJG+Arial-BoldMT"/>
                <a:cs typeface="KEWOJG+Arial-BoldMT"/>
              </a:rPr>
              <a:t> </a:t>
            </a:r>
            <a:r>
              <a:rPr dirty="0" sz="1600" spc="-12" b="1">
                <a:solidFill>
                  <a:srgbClr val="343953"/>
                </a:solidFill>
                <a:latin typeface="OGSJHO+Arial-BoldItalicMT"/>
                <a:cs typeface="OGSJHO+Arial-BoldItalicMT"/>
              </a:rPr>
              <a:t>KATEGORIAL.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4179" y="1260732"/>
            <a:ext cx="7907738" cy="11164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KEWOJG+Arial-BoldMT"/>
                <a:cs typeface="KEWOJG+Arial-BoldMT"/>
              </a:rPr>
              <a:t>Pola</a:t>
            </a:r>
            <a:r>
              <a:rPr dirty="0" sz="1800" spc="127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800" b="1">
                <a:solidFill>
                  <a:srgbClr val="000000"/>
                </a:solidFill>
                <a:latin typeface="KEWOJG+Arial-BoldMT"/>
                <a:cs typeface="KEWOJG+Arial-BoldMT"/>
              </a:rPr>
              <a:t>penalaran</a:t>
            </a:r>
            <a:r>
              <a:rPr dirty="0" sz="1800" spc="125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800" b="1">
                <a:solidFill>
                  <a:srgbClr val="000000"/>
                </a:solidFill>
                <a:latin typeface="KEWOJG+Arial-BoldMT"/>
                <a:cs typeface="KEWOJG+Arial-BoldMT"/>
              </a:rPr>
              <a:t>silogisme</a:t>
            </a:r>
            <a:r>
              <a:rPr dirty="0" sz="1800" spc="128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800" b="1">
                <a:solidFill>
                  <a:srgbClr val="000000"/>
                </a:solidFill>
                <a:latin typeface="OGSJHO+Arial-BoldItalicMT"/>
                <a:cs typeface="OGSJHO+Arial-BoldItalicMT"/>
              </a:rPr>
              <a:t>hipotesis</a:t>
            </a:r>
            <a:r>
              <a:rPr dirty="0" sz="1800" spc="181" b="1">
                <a:solidFill>
                  <a:srgbClr val="000000"/>
                </a:solidFill>
                <a:latin typeface="OGSJHO+Arial-BoldItalicMT"/>
                <a:cs typeface="OGSJHO+Arial-Bold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yang</a:t>
            </a:r>
            <a:r>
              <a:rPr dirty="0" sz="1800" spc="1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ditemukan</a:t>
            </a:r>
            <a:r>
              <a:rPr dirty="0" sz="1800" spc="1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tiga</a:t>
            </a:r>
            <a:r>
              <a:rPr dirty="0" sz="1800" spc="1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pernyataan,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yakni</a:t>
            </a:r>
            <a:r>
              <a:rPr dirty="0" sz="18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a)</a:t>
            </a:r>
            <a:r>
              <a:rPr dirty="0" sz="18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diawali</a:t>
            </a:r>
            <a:r>
              <a:rPr dirty="0" sz="1800" spc="82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premis</a:t>
            </a:r>
            <a:r>
              <a:rPr dirty="0" sz="1800" spc="83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minor</a:t>
            </a:r>
            <a:r>
              <a:rPr dirty="0" sz="1800" spc="83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dinyatakan</a:t>
            </a:r>
            <a:r>
              <a:rPr dirty="0" sz="1800" spc="80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secara</a:t>
            </a:r>
            <a:r>
              <a:rPr dirty="0" sz="1800" spc="81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urut</a:t>
            </a:r>
            <a:r>
              <a:rPr dirty="0" sz="1800" spc="82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dan</a:t>
            </a:r>
            <a:r>
              <a:rPr dirty="0" sz="1800" spc="80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secara</a:t>
            </a:r>
            <a:r>
              <a:rPr dirty="0" sz="1800" spc="81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lengkap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,</a:t>
            </a:r>
            <a:r>
              <a:rPr dirty="0" sz="18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b)</a:t>
            </a:r>
          </a:p>
          <a:p>
            <a:pPr marL="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diawali</a:t>
            </a:r>
            <a:r>
              <a:rPr dirty="0" sz="1800" spc="115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premis</a:t>
            </a:r>
            <a:r>
              <a:rPr dirty="0" sz="1800" spc="116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minor</a:t>
            </a:r>
            <a:r>
              <a:rPr dirty="0" sz="1800" spc="116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dinyatakan</a:t>
            </a:r>
            <a:r>
              <a:rPr dirty="0" sz="1800" spc="113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secara</a:t>
            </a:r>
            <a:r>
              <a:rPr dirty="0" sz="1800" spc="114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tidak</a:t>
            </a:r>
            <a:r>
              <a:rPr dirty="0" sz="1800" spc="117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urut</a:t>
            </a:r>
            <a:r>
              <a:rPr dirty="0" sz="1800" spc="115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dan</a:t>
            </a:r>
            <a:r>
              <a:rPr dirty="0" sz="1800" spc="114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secara</a:t>
            </a:r>
            <a:r>
              <a:rPr dirty="0" sz="1800" spc="114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tidak</a:t>
            </a:r>
            <a:r>
              <a:rPr dirty="0" sz="1800" spc="117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lengkap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,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dan</a:t>
            </a:r>
            <a:r>
              <a:rPr dirty="0" sz="18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c)</a:t>
            </a:r>
            <a:r>
              <a:rPr dirty="0" sz="18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diawali</a:t>
            </a:r>
            <a:r>
              <a:rPr dirty="0" sz="1800" spc="48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premis</a:t>
            </a:r>
            <a:r>
              <a:rPr dirty="0" sz="1800" spc="49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mayor</a:t>
            </a:r>
            <a:r>
              <a:rPr dirty="0" sz="1800" spc="49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dinyatakan</a:t>
            </a:r>
            <a:r>
              <a:rPr dirty="0" sz="1800" spc="49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secara</a:t>
            </a:r>
            <a:r>
              <a:rPr dirty="0" sz="1800" spc="48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lengkap,</a:t>
            </a:r>
            <a:r>
              <a:rPr dirty="0" sz="1800" spc="47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tapi</a:t>
            </a:r>
            <a:r>
              <a:rPr dirty="0" sz="1800" spc="49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tidak</a:t>
            </a:r>
            <a:r>
              <a:rPr dirty="0" sz="1800" spc="49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urut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20218" y="2582250"/>
            <a:ext cx="4036913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u="sng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https://scientia.id/2020/08/30/bahasa-dan-pikiran</a:t>
            </a: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4179" y="2632332"/>
            <a:ext cx="7907738" cy="11164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Pola</a:t>
            </a:r>
            <a:r>
              <a:rPr dirty="0" sz="1800" spc="584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penalaran</a:t>
            </a:r>
            <a:r>
              <a:rPr dirty="0" sz="1800" spc="582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silogisme</a:t>
            </a:r>
            <a:r>
              <a:rPr dirty="0" sz="1800" spc="586" b="1">
                <a:solidFill>
                  <a:srgbClr val="000000"/>
                </a:solidFill>
                <a:latin typeface="KEWOJG+Arial-BoldMT"/>
                <a:cs typeface="KEWOJG+Arial-Bold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b="1">
                <a:solidFill>
                  <a:srgbClr val="000000"/>
                </a:solidFill>
                <a:latin typeface="OGSJHO+Arial-BoldItalicMT"/>
                <a:cs typeface="OGSJHO+Arial-BoldItalic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negatif</a:t>
            </a:r>
            <a:r>
              <a:rPr dirty="0" sz="1800" spc="636" b="1">
                <a:solidFill>
                  <a:srgbClr val="000000"/>
                </a:solidFill>
                <a:latin typeface="OGSJHO+Arial-BoldItalicMT"/>
                <a:cs typeface="OGSJHO+Arial-BoldItalic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dihasilkan</a:t>
            </a:r>
            <a:r>
              <a:rPr dirty="0" sz="1800" spc="6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dari</a:t>
            </a:r>
            <a:r>
              <a:rPr dirty="0" sz="1800" spc="6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tiga</a:t>
            </a:r>
            <a:r>
              <a:rPr dirty="0" sz="1800" spc="6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pernyataan,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yakni</a:t>
            </a:r>
            <a:r>
              <a:rPr dirty="0" sz="1800" spc="6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a)</a:t>
            </a:r>
            <a:r>
              <a:rPr dirty="0" sz="1800" spc="6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diawali</a:t>
            </a:r>
            <a:r>
              <a:rPr dirty="0" sz="1800" spc="625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premis</a:t>
            </a:r>
            <a:r>
              <a:rPr dirty="0" sz="1800" spc="626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mayor</a:t>
            </a:r>
            <a:r>
              <a:rPr dirty="0" sz="1800" spc="626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dinyatakan</a:t>
            </a:r>
            <a:r>
              <a:rPr dirty="0" sz="1800" spc="623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secara</a:t>
            </a:r>
            <a:r>
              <a:rPr dirty="0" sz="1800" spc="624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urut</a:t>
            </a:r>
            <a:r>
              <a:rPr dirty="0" sz="1800" spc="625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dan</a:t>
            </a:r>
            <a:r>
              <a:rPr dirty="0" sz="1800" spc="624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lengkap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,</a:t>
            </a:r>
            <a:r>
              <a:rPr dirty="0" sz="1800" spc="6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b)</a:t>
            </a:r>
          </a:p>
          <a:p>
            <a:pPr marL="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diawali</a:t>
            </a:r>
            <a:r>
              <a:rPr dirty="0" sz="1800" spc="495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premis</a:t>
            </a:r>
            <a:r>
              <a:rPr dirty="0" sz="1800" spc="496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mayor</a:t>
            </a:r>
            <a:r>
              <a:rPr dirty="0" sz="1800" spc="496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dinyatakan</a:t>
            </a:r>
            <a:r>
              <a:rPr dirty="0" sz="1800" spc="493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secara</a:t>
            </a:r>
            <a:r>
              <a:rPr dirty="0" sz="1800" spc="494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lengkap,</a:t>
            </a:r>
            <a:r>
              <a:rPr dirty="0" sz="1800" spc="493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tapi</a:t>
            </a:r>
            <a:r>
              <a:rPr dirty="0" sz="1800" spc="497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tidak</a:t>
            </a:r>
            <a:r>
              <a:rPr dirty="0" sz="1800" spc="497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urut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,</a:t>
            </a:r>
            <a:r>
              <a:rPr dirty="0" sz="1800" spc="4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dan</a:t>
            </a:r>
            <a:r>
              <a:rPr dirty="0" sz="1800" spc="4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c)</a:t>
            </a:r>
          </a:p>
          <a:p>
            <a:pPr marL="0" marR="0">
              <a:lnSpc>
                <a:spcPts val="2010"/>
              </a:lnSpc>
              <a:spcBef>
                <a:spcPts val="8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diaw</a:t>
            </a:r>
            <a:r>
              <a:rPr dirty="0" sz="210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</a:t>
            </a:r>
            <a:r>
              <a:rPr dirty="0" sz="1800" spc="-653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dirty="0" sz="315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dirty="0" sz="2100" baseline="26510" spc="-526">
                <a:solidFill>
                  <a:srgbClr val="343953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315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</a:t>
            </a:r>
            <a:r>
              <a:rPr dirty="0" sz="210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s:</a:t>
            </a:r>
            <a:r>
              <a:rPr dirty="0" sz="1800" spc="-596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r>
              <a:rPr dirty="0" sz="315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dirty="0" sz="2100" baseline="26510" spc="-526">
                <a:solidFill>
                  <a:srgbClr val="343953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315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dirty="0" sz="1800" spc="-221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dirty="0" sz="2100" baseline="26510" spc="-478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dirty="0" sz="1800" spc="-1019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</a:t>
            </a:r>
            <a:r>
              <a:rPr dirty="0" sz="315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dirty="0" sz="2100" baseline="26510" spc="-525">
                <a:solidFill>
                  <a:srgbClr val="343953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315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</a:t>
            </a:r>
            <a:r>
              <a:rPr dirty="0" sz="1800" spc="-776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</a:t>
            </a:r>
            <a:r>
              <a:rPr dirty="0" sz="210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</a:t>
            </a:r>
            <a:r>
              <a:rPr dirty="0" sz="1800" spc="-611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dirty="0" sz="2100" baseline="26510" spc="-166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dirty="0" sz="1800" spc="-232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</a:t>
            </a:r>
            <a:r>
              <a:rPr dirty="0" sz="2100" baseline="26510" spc="-467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dirty="0" sz="1800" spc="-532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dirty="0" sz="315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dirty="0" sz="2100" baseline="26510" spc="-526">
                <a:solidFill>
                  <a:srgbClr val="343953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315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dirty="0" sz="1800" spc="-368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</a:t>
            </a:r>
            <a:r>
              <a:rPr dirty="0" sz="210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k/</a:t>
            </a:r>
            <a:r>
              <a:rPr dirty="0" sz="1800" spc="-780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</a:t>
            </a:r>
            <a:r>
              <a:rPr dirty="0" sz="210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dirty="0" sz="1800" spc="-449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</a:t>
            </a:r>
            <a:r>
              <a:rPr dirty="0" sz="2100" baseline="26510" spc="-388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</a:t>
            </a:r>
            <a:r>
              <a:rPr dirty="0" sz="1800" spc="-511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</a:t>
            </a:r>
            <a:r>
              <a:rPr dirty="0" sz="2100" baseline="26510" spc="-266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</a:t>
            </a:r>
            <a:r>
              <a:rPr dirty="0" sz="1800" spc="-734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dirty="0" sz="210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</a:t>
            </a:r>
            <a:r>
              <a:rPr dirty="0" sz="1800" spc="-145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dirty="0" sz="2100" baseline="26510" spc="-634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dirty="0" sz="1800" spc="-367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dirty="0" sz="2100" baseline="26510" spc="-411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</a:t>
            </a:r>
            <a:r>
              <a:rPr dirty="0" sz="1800" spc="-488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dirty="0" sz="210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/p</a:t>
            </a:r>
            <a:r>
              <a:rPr dirty="0" sz="1800" spc="-323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dirty="0" sz="2100" baseline="26510" spc="-455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</a:t>
            </a:r>
            <a:r>
              <a:rPr dirty="0" sz="1800" spc="-544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</a:t>
            </a:r>
            <a:r>
              <a:rPr dirty="0" sz="210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f/2</a:t>
            </a:r>
            <a:r>
              <a:rPr dirty="0" sz="1800" spc="-390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r>
              <a:rPr dirty="0" sz="2100" baseline="26510" spc="-389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dirty="0" sz="1800" spc="-611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dirty="0" sz="2100" baseline="26510" spc="-166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dirty="0" sz="1800" spc="-734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dirty="0" sz="2100" baseline="26510" spc="-44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dirty="0" sz="1800" spc="-956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dirty="0" sz="210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</a:t>
            </a:r>
            <a:r>
              <a:rPr dirty="0" sz="2100" baseline="26510" spc="-78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dirty="0" sz="1800" spc="-221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dirty="0" sz="2100" baseline="26510" spc="-58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dirty="0" sz="1800" spc="-942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dirty="0" sz="2100" baseline="2651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</a:t>
            </a:r>
            <a:r>
              <a:rPr dirty="0" sz="1800" spc="-375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</a:t>
            </a:r>
            <a:r>
              <a:rPr dirty="0" sz="2100" baseline="26510" spc="-403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</a:t>
            </a:r>
            <a:r>
              <a:rPr dirty="0" sz="1800" spc="-598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dirty="0" sz="2100" baseline="26510" spc="-180" u="sng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</a:t>
            </a:r>
            <a:r>
              <a:rPr dirty="0" sz="1800" spc="-319">
                <a:solidFill>
                  <a:srgbClr val="000000"/>
                </a:solidFill>
                <a:latin typeface="EBIAME+Arial-ItalicMT"/>
                <a:cs typeface="EBIAME+Arial-Italic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dirty="0" sz="2100" baseline="26510" spc="-73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4179" y="4003931"/>
            <a:ext cx="7907295" cy="8421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KEWOJG+Arial-BoldMT"/>
                <a:cs typeface="KEWOJG+Arial-BoldMT"/>
              </a:rPr>
              <a:t>Pola</a:t>
            </a:r>
            <a:r>
              <a:rPr dirty="0" sz="1800" spc="500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800" b="1">
                <a:solidFill>
                  <a:srgbClr val="000000"/>
                </a:solidFill>
                <a:latin typeface="KEWOJG+Arial-BoldMT"/>
                <a:cs typeface="KEWOJG+Arial-BoldMT"/>
              </a:rPr>
              <a:t>penalaran</a:t>
            </a:r>
            <a:r>
              <a:rPr dirty="0" sz="1800" spc="498" b="1">
                <a:solidFill>
                  <a:srgbClr val="000000"/>
                </a:solidFill>
                <a:latin typeface="KEWOJG+Arial-BoldMT"/>
                <a:cs typeface="KEWOJG+Arial-BoldMT"/>
              </a:rPr>
              <a:t> </a:t>
            </a:r>
            <a:r>
              <a:rPr dirty="0" sz="1800" b="1">
                <a:solidFill>
                  <a:srgbClr val="000000"/>
                </a:solidFill>
                <a:latin typeface="OGSJHO+Arial-BoldItalicMT"/>
                <a:cs typeface="OGSJHO+Arial-BoldItalicMT"/>
              </a:rPr>
              <a:t>kategorial</a:t>
            </a:r>
            <a:r>
              <a:rPr dirty="0" sz="1800" spc="548" b="1">
                <a:solidFill>
                  <a:srgbClr val="000000"/>
                </a:solidFill>
                <a:latin typeface="OGSJHO+Arial-BoldItalicMT"/>
                <a:cs typeface="OGSJHO+Arial-Bold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diperoleh</a:t>
            </a:r>
            <a:r>
              <a:rPr dirty="0" sz="1800" spc="5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dari</a:t>
            </a:r>
            <a:r>
              <a:rPr dirty="0" sz="1800" spc="5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dua</a:t>
            </a:r>
            <a:r>
              <a:rPr dirty="0" sz="1800" spc="5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pernyataan,</a:t>
            </a:r>
            <a:r>
              <a:rPr dirty="0" sz="1800" spc="5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yakni</a:t>
            </a:r>
            <a:r>
              <a:rPr dirty="0" sz="1800" spc="5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a)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diawali</a:t>
            </a:r>
            <a:r>
              <a:rPr dirty="0" sz="1800" spc="415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premis</a:t>
            </a:r>
            <a:r>
              <a:rPr dirty="0" sz="1800" spc="416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mayor</a:t>
            </a:r>
            <a:r>
              <a:rPr dirty="0" sz="1800" spc="416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dinyatakan</a:t>
            </a:r>
            <a:r>
              <a:rPr dirty="0" sz="1800" spc="413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secara</a:t>
            </a:r>
            <a:r>
              <a:rPr dirty="0" sz="1800" spc="414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urut</a:t>
            </a:r>
            <a:r>
              <a:rPr dirty="0" sz="1800" spc="415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dan</a:t>
            </a:r>
            <a:r>
              <a:rPr dirty="0" sz="1800" spc="414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secara</a:t>
            </a:r>
            <a:r>
              <a:rPr dirty="0" sz="1800" spc="414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lengkap</a:t>
            </a:r>
            <a:r>
              <a:rPr dirty="0" sz="1800" spc="412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dan</a:t>
            </a:r>
            <a:r>
              <a:rPr dirty="0" sz="1800" spc="4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b)</a:t>
            </a:r>
          </a:p>
          <a:p>
            <a:pPr marL="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diawali</a:t>
            </a:r>
            <a:r>
              <a:rPr dirty="0" sz="1800" spc="48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premis</a:t>
            </a:r>
            <a:r>
              <a:rPr dirty="0" sz="1800" spc="49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minor</a:t>
            </a:r>
            <a:r>
              <a:rPr dirty="0" sz="1800" spc="49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dinyatakan</a:t>
            </a:r>
            <a:r>
              <a:rPr dirty="0" sz="1800" spc="49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secara</a:t>
            </a:r>
            <a:r>
              <a:rPr dirty="0" sz="1800" spc="48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urut</a:t>
            </a:r>
            <a:r>
              <a:rPr dirty="0" sz="1800" spc="47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dan</a:t>
            </a:r>
            <a:r>
              <a:rPr dirty="0" sz="1800" spc="49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secara</a:t>
            </a:r>
            <a:r>
              <a:rPr dirty="0" sz="1800" spc="48">
                <a:solidFill>
                  <a:srgbClr val="000000"/>
                </a:solidFill>
                <a:latin typeface="EBIAME+Arial-ItalicMT"/>
                <a:cs typeface="EBIAME+Arial-ItalicMT"/>
              </a:rPr>
              <a:t> </a:t>
            </a:r>
            <a:r>
              <a:rPr dirty="0" sz="1800">
                <a:solidFill>
                  <a:srgbClr val="000000"/>
                </a:solidFill>
                <a:latin typeface="EBIAME+Arial-ItalicMT"/>
                <a:cs typeface="EBIAME+Arial-ItalicMT"/>
              </a:rPr>
              <a:t>lengkap</a:t>
            </a:r>
            <a:r>
              <a:rPr dirty="0" sz="1800">
                <a:solidFill>
                  <a:srgbClr val="000000"/>
                </a:solidFill>
                <a:latin typeface="STTPLC+ArialMT"/>
                <a:cs typeface="STTPLC+ArialMT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>
            <a:hlinkClick r:id="rId2"/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102055" y="112183"/>
            <a:ext cx="4340992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2e5799"/>
                </a:solidFill>
                <a:latin typeface="STTPLC+ArialMT"/>
                <a:cs typeface="STTPLC+ArialMT"/>
              </a:rPr>
              <a:t>Contoh</a:t>
            </a:r>
            <a:r>
              <a:rPr dirty="0" sz="1600" spc="43">
                <a:solidFill>
                  <a:srgbClr val="2e5799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2e5799"/>
                </a:solidFill>
                <a:latin typeface="STTPLC+ArialMT"/>
                <a:cs typeface="STTPLC+ArialMT"/>
              </a:rPr>
              <a:t>Pola</a:t>
            </a:r>
            <a:r>
              <a:rPr dirty="0" sz="1600" spc="43">
                <a:solidFill>
                  <a:srgbClr val="2e5799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2e5799"/>
                </a:solidFill>
                <a:latin typeface="STTPLC+ArialMT"/>
                <a:cs typeface="STTPLC+ArialMT"/>
              </a:rPr>
              <a:t>Penalaran</a:t>
            </a:r>
            <a:r>
              <a:rPr dirty="0" sz="1600" spc="43">
                <a:solidFill>
                  <a:srgbClr val="2e5799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2e5799"/>
                </a:solidFill>
                <a:latin typeface="STTPLC+ArialMT"/>
                <a:cs typeface="STTPLC+ArialMT"/>
              </a:rPr>
              <a:t>Penyusunan</a:t>
            </a:r>
            <a:r>
              <a:rPr dirty="0" sz="1600" spc="43">
                <a:solidFill>
                  <a:srgbClr val="2e5799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2e5799"/>
                </a:solidFill>
                <a:latin typeface="STTPLC+ArialMT"/>
                <a:cs typeface="STTPLC+ArialMT"/>
              </a:rPr>
              <a:t>Simpulan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37000" y="606166"/>
            <a:ext cx="5646659" cy="12981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[1]</a:t>
            </a:r>
            <a:r>
              <a:rPr dirty="0" sz="1200" spc="18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Di</a:t>
            </a:r>
            <a:r>
              <a:rPr dirty="0" sz="1200" spc="97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sana,</a:t>
            </a:r>
            <a:r>
              <a:rPr dirty="0" sz="1200" spc="115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ada</a:t>
            </a:r>
            <a:r>
              <a:rPr dirty="0" sz="1200" spc="105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FTSNGF+Alice-Regular,BoldItalic"/>
                <a:cs typeface="FTSNGF+Alice-Regular,BoldItalic"/>
              </a:rPr>
              <a:t>kira-kira</a:t>
            </a:r>
            <a:r>
              <a:rPr dirty="0" sz="1200" spc="10">
                <a:solidFill>
                  <a:srgbClr val="272b3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sepuluh</a:t>
            </a:r>
            <a:r>
              <a:rPr dirty="0" sz="1200" spc="99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komedian</a:t>
            </a:r>
            <a:r>
              <a:rPr dirty="0" sz="1200" spc="43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dan</a:t>
            </a:r>
            <a:r>
              <a:rPr dirty="0" sz="1200" spc="112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mungkin</a:t>
            </a:r>
            <a:r>
              <a:rPr dirty="0" sz="1200" spc="93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lima</a:t>
            </a:r>
            <a:r>
              <a:rPr dirty="0" sz="1200" spc="91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yang</a:t>
            </a:r>
            <a:r>
              <a:rPr dirty="0" sz="1200" spc="10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lucu</a:t>
            </a:r>
            <a:r>
              <a:rPr dirty="0" sz="1200" spc="89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[P:M].</a:t>
            </a:r>
          </a:p>
          <a:p>
            <a:pPr marL="0" marR="0">
              <a:lnSpc>
                <a:spcPts val="1281"/>
              </a:lnSpc>
              <a:spcBef>
                <a:spcPts val="108"/>
              </a:spcBef>
              <a:spcAft>
                <a:spcPts val="0"/>
              </a:spcAft>
            </a:pP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[2]</a:t>
            </a:r>
            <a:r>
              <a:rPr dirty="0" sz="1200" spc="399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Untuk</a:t>
            </a:r>
            <a:r>
              <a:rPr dirty="0" sz="1200" spc="44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komedi</a:t>
            </a:r>
            <a:r>
              <a:rPr dirty="0" sz="1200" spc="43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saya</a:t>
            </a:r>
            <a:r>
              <a:rPr dirty="0" sz="1200" spc="469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mau</a:t>
            </a:r>
            <a:r>
              <a:rPr dirty="0" sz="1200" spc="484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bicara</a:t>
            </a:r>
            <a:r>
              <a:rPr dirty="0" sz="1200" spc="475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tentang</a:t>
            </a:r>
            <a:r>
              <a:rPr dirty="0" sz="1200" spc="476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belajar</a:t>
            </a:r>
            <a:r>
              <a:rPr dirty="0" sz="1200" spc="463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bahasa</a:t>
            </a:r>
            <a:r>
              <a:rPr dirty="0" sz="1200" spc="505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Indonesia</a:t>
            </a:r>
            <a:r>
              <a:rPr dirty="0" sz="1200" spc="492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dan</a:t>
            </a:r>
          </a:p>
          <a:p>
            <a:pPr marL="0" marR="0">
              <a:lnSpc>
                <a:spcPts val="128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observasi</a:t>
            </a:r>
            <a:r>
              <a:rPr dirty="0" sz="1200" spc="261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saya</a:t>
            </a:r>
            <a:r>
              <a:rPr dirty="0" sz="1200" spc="259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di</a:t>
            </a:r>
            <a:r>
              <a:rPr dirty="0" sz="1200" spc="283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Indonesia</a:t>
            </a:r>
            <a:r>
              <a:rPr dirty="0" sz="1200" spc="281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orang</a:t>
            </a:r>
            <a:r>
              <a:rPr dirty="0" sz="1200" spc="281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di</a:t>
            </a:r>
            <a:r>
              <a:rPr dirty="0" sz="1200" spc="283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sana</a:t>
            </a:r>
            <a:r>
              <a:rPr dirty="0" sz="1200" spc="289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suka</a:t>
            </a:r>
            <a:r>
              <a:rPr dirty="0" sz="1200" spc="281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sekali</a:t>
            </a:r>
            <a:r>
              <a:rPr dirty="0" sz="1200" spc="271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candaan</a:t>
            </a:r>
            <a:r>
              <a:rPr dirty="0" sz="1200" spc="286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saya</a:t>
            </a:r>
            <a:r>
              <a:rPr dirty="0" sz="1200" spc="259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tentang</a:t>
            </a:r>
          </a:p>
          <a:p>
            <a:pPr marL="0" marR="0">
              <a:lnSpc>
                <a:spcPts val="1281"/>
              </a:lnSpc>
              <a:spcBef>
                <a:spcPts val="108"/>
              </a:spcBef>
              <a:spcAft>
                <a:spcPts val="0"/>
              </a:spcAft>
            </a:pP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“coli”,</a:t>
            </a:r>
            <a:r>
              <a:rPr dirty="0" sz="1200" spc="-102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ketika</a:t>
            </a:r>
            <a:r>
              <a:rPr dirty="0" sz="1200" spc="2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saya</a:t>
            </a:r>
            <a:r>
              <a:rPr dirty="0" sz="1200" spc="68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NGDVKB+Alice-Regular,Italic"/>
                <a:cs typeface="NGDVKB+Alice-Regular,Italic"/>
              </a:rPr>
              <a:t>roast</a:t>
            </a:r>
            <a:r>
              <a:rPr dirty="0" sz="1200" spc="63">
                <a:solidFill>
                  <a:srgbClr val="272b3e"/>
                </a:solidFill>
                <a:latin typeface="NGDVKB+Alice-Regular,Italic"/>
                <a:cs typeface="NGDVKB+Alice-Regular,Italic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M.C.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itu</a:t>
            </a:r>
            <a:r>
              <a:rPr dirty="0" sz="1200" spc="76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[DD].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[3]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Saya</a:t>
            </a:r>
            <a:r>
              <a:rPr dirty="0" sz="1200" spc="58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berpikir</a:t>
            </a:r>
            <a:r>
              <a:rPr dirty="0" sz="1200" spc="67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bahwa</a:t>
            </a:r>
            <a:r>
              <a:rPr dirty="0" sz="1200" spc="27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saya</a:t>
            </a:r>
            <a:r>
              <a:rPr dirty="0" sz="1200" spc="68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mengispirasi</a:t>
            </a:r>
          </a:p>
          <a:p>
            <a:pPr marL="0" marR="0">
              <a:lnSpc>
                <a:spcPts val="1281"/>
              </a:lnSpc>
              <a:spcBef>
                <a:spcPts val="108"/>
              </a:spcBef>
              <a:spcAft>
                <a:spcPts val="0"/>
              </a:spcAft>
            </a:pP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mahasiswa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lain</a:t>
            </a:r>
            <a:r>
              <a:rPr dirty="0" sz="1200" spc="12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untuk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menuntaskan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komedi</a:t>
            </a:r>
            <a:r>
              <a:rPr dirty="0" sz="1200" spc="-4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minggu</a:t>
            </a:r>
            <a:r>
              <a:rPr dirty="0" sz="1200" spc="11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lalu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dengan</a:t>
            </a:r>
            <a:r>
              <a:rPr dirty="0" sz="1200" spc="28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FTSNGF+Alice-Regular,BoldItalic"/>
                <a:cs typeface="FTSNGF+Alice-Regular,BoldItalic"/>
              </a:rPr>
              <a:t>mungkin</a:t>
            </a:r>
            <a:r>
              <a:rPr dirty="0" sz="1200" spc="-23">
                <a:solidFill>
                  <a:srgbClr val="272b3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mbak</a:t>
            </a:r>
          </a:p>
          <a:p>
            <a:pPr marL="0" marR="0">
              <a:lnSpc>
                <a:spcPts val="128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as</a:t>
            </a:r>
            <a:r>
              <a:rPr dirty="0" sz="1200" spc="268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dan</a:t>
            </a:r>
            <a:r>
              <a:rPr dirty="0" sz="1200" spc="267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mas</a:t>
            </a:r>
            <a:r>
              <a:rPr dirty="0" sz="1200" spc="268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a</a:t>
            </a:r>
            <a:r>
              <a:rPr dirty="0" sz="1200" spc="261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mau</a:t>
            </a:r>
            <a:r>
              <a:rPr dirty="0" sz="1200" spc="251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dan</a:t>
            </a:r>
            <a:r>
              <a:rPr dirty="0" sz="1200" spc="267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melakukan</a:t>
            </a:r>
            <a:r>
              <a:rPr dirty="0" sz="1200" spc="213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komedi</a:t>
            </a:r>
            <a:r>
              <a:rPr dirty="0" sz="1200" spc="199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di</a:t>
            </a:r>
            <a:r>
              <a:rPr dirty="0" sz="1200" spc="261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sana,</a:t>
            </a:r>
            <a:r>
              <a:rPr dirty="0" sz="1200" spc="270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saya</a:t>
            </a:r>
            <a:r>
              <a:rPr dirty="0" sz="1200" spc="238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tidak</a:t>
            </a:r>
            <a:r>
              <a:rPr dirty="0" sz="1200" spc="242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sabar!</a:t>
            </a:r>
            <a:r>
              <a:rPr dirty="0" sz="1200" spc="263">
                <a:solidFill>
                  <a:srgbClr val="272b3e"/>
                </a:solidFill>
                <a:latin typeface="JLGDQB+Alice-Regular"/>
                <a:cs typeface="JLGDQB+Alice-Regular"/>
              </a:rPr>
              <a:t> </a:t>
            </a: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[DK:M]</a:t>
            </a:r>
          </a:p>
          <a:p>
            <a:pPr marL="0" marR="0">
              <a:lnSpc>
                <a:spcPts val="1281"/>
              </a:lnSpc>
              <a:spcBef>
                <a:spcPts val="108"/>
              </a:spcBef>
              <a:spcAft>
                <a:spcPts val="0"/>
              </a:spcAft>
            </a:pPr>
            <a:r>
              <a:rPr dirty="0" sz="1200">
                <a:solidFill>
                  <a:srgbClr val="272b3e"/>
                </a:solidFill>
                <a:latin typeface="JLGDQB+Alice-Regular"/>
                <a:cs typeface="JLGDQB+Alice-Regular"/>
              </a:rPr>
              <a:t>(PPpsi/SP-2/03)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20218" y="2582250"/>
            <a:ext cx="2415964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https://scientia.id/2020/08/30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0219" y="3440677"/>
            <a:ext cx="2366305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43953"/>
                </a:solidFill>
                <a:latin typeface="STTPLC+ArialMT"/>
                <a:cs typeface="STTPLC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https://core.ac.uk/download/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209487" y="3983012"/>
            <a:ext cx="3013836" cy="756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2132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272b3e"/>
                </a:solidFill>
                <a:latin typeface="KEWOJG+Arial-BoldMT"/>
                <a:cs typeface="KEWOJG+Arial-BoldMT"/>
              </a:rPr>
              <a:t>Bagan</a:t>
            </a:r>
            <a:r>
              <a:rPr dirty="0" sz="1200" b="1">
                <a:solidFill>
                  <a:srgbClr val="272b3e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272b3e"/>
                </a:solidFill>
                <a:latin typeface="KEWOJG+Arial-BoldMT"/>
                <a:cs typeface="KEWOJG+Arial-BoldMT"/>
              </a:rPr>
              <a:t>4.20</a:t>
            </a:r>
          </a:p>
          <a:p>
            <a:pPr marL="550626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 b="1">
                <a:solidFill>
                  <a:srgbClr val="272b3e"/>
                </a:solidFill>
                <a:latin typeface="KEWOJG+Arial-BoldMT"/>
                <a:cs typeface="KEWOJG+Arial-BoldMT"/>
              </a:rPr>
              <a:t>Pola</a:t>
            </a:r>
            <a:r>
              <a:rPr dirty="0" sz="1200" b="1">
                <a:solidFill>
                  <a:srgbClr val="272b3e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272b3e"/>
                </a:solidFill>
                <a:latin typeface="KEWOJG+Arial-BoldMT"/>
                <a:cs typeface="KEWOJG+Arial-BoldMT"/>
              </a:rPr>
              <a:t>Penalaran</a:t>
            </a:r>
            <a:r>
              <a:rPr dirty="0" sz="1200" b="1">
                <a:solidFill>
                  <a:srgbClr val="272b3e"/>
                </a:solidFill>
                <a:latin typeface="KEWOJG+Arial-BoldMT"/>
                <a:cs typeface="KEWOJG+Arial-BoldMT"/>
              </a:rPr>
              <a:t> </a:t>
            </a:r>
            <a:r>
              <a:rPr dirty="0" sz="1200" b="1">
                <a:solidFill>
                  <a:srgbClr val="272b3e"/>
                </a:solidFill>
                <a:latin typeface="KEWOJG+Arial-BoldMT"/>
                <a:cs typeface="KEWOJG+Arial-BoldMT"/>
              </a:rPr>
              <a:t>Deduktif</a:t>
            </a:r>
          </a:p>
          <a:p>
            <a:pPr marL="0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dirty="0" sz="1200">
                <a:solidFill>
                  <a:srgbClr val="272b3e"/>
                </a:solidFill>
                <a:latin typeface="STTPLC+ArialMT"/>
                <a:cs typeface="STTPLC+ArialMT"/>
              </a:rPr>
              <a:t>(Pendirian</a:t>
            </a:r>
            <a:r>
              <a:rPr dirty="0" sz="1200" spc="31">
                <a:solidFill>
                  <a:srgbClr val="272b3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72b3e"/>
                </a:solidFill>
                <a:latin typeface="STTPLC+ArialMT"/>
                <a:cs typeface="STTPLC+ArialMT"/>
              </a:rPr>
              <a:t>terdapat</a:t>
            </a:r>
            <a:r>
              <a:rPr dirty="0" sz="1200" spc="31">
                <a:solidFill>
                  <a:srgbClr val="272b3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72b3e"/>
                </a:solidFill>
                <a:latin typeface="STTPLC+ArialMT"/>
                <a:cs typeface="STTPLC+ArialMT"/>
              </a:rPr>
              <a:t>Modalitas,</a:t>
            </a:r>
            <a:r>
              <a:rPr dirty="0" sz="1200" spc="31">
                <a:solidFill>
                  <a:srgbClr val="272b3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72b3e"/>
                </a:solidFill>
                <a:latin typeface="STTPLC+ArialMT"/>
                <a:cs typeface="STTPLC+ArialMT"/>
              </a:rPr>
              <a:t>Data</a:t>
            </a:r>
            <a:r>
              <a:rPr dirty="0" sz="1200" spc="33">
                <a:solidFill>
                  <a:srgbClr val="272b3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72b3e"/>
                </a:solidFill>
                <a:latin typeface="STTPLC+ArialMT"/>
                <a:cs typeface="STTPLC+ArialMT"/>
              </a:rPr>
              <a:t>dasar,</a:t>
            </a:r>
          </a:p>
          <a:p>
            <a:pPr marL="156926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200">
                <a:solidFill>
                  <a:srgbClr val="272b3e"/>
                </a:solidFill>
                <a:latin typeface="STTPLC+ArialMT"/>
                <a:cs typeface="STTPLC+ArialMT"/>
              </a:rPr>
              <a:t>Dasar</a:t>
            </a:r>
            <a:r>
              <a:rPr dirty="0" sz="1200" spc="33">
                <a:solidFill>
                  <a:srgbClr val="272b3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72b3e"/>
                </a:solidFill>
                <a:latin typeface="STTPLC+ArialMT"/>
                <a:cs typeface="STTPLC+ArialMT"/>
              </a:rPr>
              <a:t>Kebenaran</a:t>
            </a:r>
            <a:r>
              <a:rPr dirty="0" sz="1200" spc="33">
                <a:solidFill>
                  <a:srgbClr val="272b3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72b3e"/>
                </a:solidFill>
                <a:latin typeface="STTPLC+ArialMT"/>
                <a:cs typeface="STTPLC+ArialMT"/>
              </a:rPr>
              <a:t>terdapat</a:t>
            </a:r>
            <a:r>
              <a:rPr dirty="0" sz="1200" spc="31">
                <a:solidFill>
                  <a:srgbClr val="272b3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72b3e"/>
                </a:solidFill>
                <a:latin typeface="STTPLC+ArialMT"/>
                <a:cs typeface="STTPLC+ArialMT"/>
              </a:rPr>
              <a:t>Modalitas)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2023-07-19T19:47:51-05:00</dcterms:modified>
</cp:coreProperties>
</file>